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1.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2.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3.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4.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6.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9.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21.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22.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23.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930" r:id="rId3"/>
    <p:sldMasterId id="2147483964" r:id="rId4"/>
    <p:sldMasterId id="2147483979" r:id="rId5"/>
    <p:sldMasterId id="2147483994" r:id="rId6"/>
    <p:sldMasterId id="2147484027" r:id="rId7"/>
    <p:sldMasterId id="2147484043" r:id="rId8"/>
    <p:sldMasterId id="2147484055" r:id="rId9"/>
    <p:sldMasterId id="2147484071" r:id="rId10"/>
    <p:sldMasterId id="2147484083" r:id="rId11"/>
    <p:sldMasterId id="2147484098" r:id="rId12"/>
    <p:sldMasterId id="2147484111" r:id="rId13"/>
    <p:sldMasterId id="2147484123" r:id="rId14"/>
    <p:sldMasterId id="2147484157" r:id="rId15"/>
    <p:sldMasterId id="2147484172" r:id="rId16"/>
    <p:sldMasterId id="2147484187" r:id="rId17"/>
    <p:sldMasterId id="2147484220" r:id="rId18"/>
    <p:sldMasterId id="2147484236" r:id="rId19"/>
    <p:sldMasterId id="2147484248" r:id="rId20"/>
    <p:sldMasterId id="2147484264" r:id="rId21"/>
    <p:sldMasterId id="2147484276" r:id="rId22"/>
    <p:sldMasterId id="2147484310" r:id="rId23"/>
    <p:sldMasterId id="2147484326" r:id="rId24"/>
  </p:sldMasterIdLst>
  <p:notesMasterIdLst>
    <p:notesMasterId r:id="rId114"/>
  </p:notesMasterIdLst>
  <p:sldIdLst>
    <p:sldId id="335" r:id="rId25"/>
    <p:sldId id="317" r:id="rId26"/>
    <p:sldId id="351" r:id="rId27"/>
    <p:sldId id="352" r:id="rId28"/>
    <p:sldId id="354" r:id="rId29"/>
    <p:sldId id="396" r:id="rId30"/>
    <p:sldId id="397" r:id="rId31"/>
    <p:sldId id="398" r:id="rId32"/>
    <p:sldId id="399" r:id="rId33"/>
    <p:sldId id="400" r:id="rId34"/>
    <p:sldId id="328" r:id="rId35"/>
    <p:sldId id="329" r:id="rId36"/>
    <p:sldId id="330" r:id="rId37"/>
    <p:sldId id="267" r:id="rId38"/>
    <p:sldId id="268" r:id="rId39"/>
    <p:sldId id="353" r:id="rId40"/>
    <p:sldId id="356" r:id="rId41"/>
    <p:sldId id="357" r:id="rId42"/>
    <p:sldId id="358" r:id="rId43"/>
    <p:sldId id="402" r:id="rId44"/>
    <p:sldId id="401" r:id="rId45"/>
    <p:sldId id="269" r:id="rId46"/>
    <p:sldId id="270" r:id="rId47"/>
    <p:sldId id="271" r:id="rId48"/>
    <p:sldId id="403" r:id="rId49"/>
    <p:sldId id="404" r:id="rId50"/>
    <p:sldId id="405" r:id="rId51"/>
    <p:sldId id="360" r:id="rId52"/>
    <p:sldId id="361" r:id="rId53"/>
    <p:sldId id="406" r:id="rId54"/>
    <p:sldId id="362" r:id="rId55"/>
    <p:sldId id="363" r:id="rId56"/>
    <p:sldId id="364" r:id="rId57"/>
    <p:sldId id="365" r:id="rId58"/>
    <p:sldId id="368" r:id="rId59"/>
    <p:sldId id="369" r:id="rId60"/>
    <p:sldId id="370" r:id="rId61"/>
    <p:sldId id="371" r:id="rId62"/>
    <p:sldId id="407" r:id="rId63"/>
    <p:sldId id="432" r:id="rId64"/>
    <p:sldId id="433" r:id="rId65"/>
    <p:sldId id="438" r:id="rId66"/>
    <p:sldId id="434" r:id="rId67"/>
    <p:sldId id="439" r:id="rId68"/>
    <p:sldId id="440" r:id="rId69"/>
    <p:sldId id="441" r:id="rId70"/>
    <p:sldId id="435" r:id="rId71"/>
    <p:sldId id="437" r:id="rId72"/>
    <p:sldId id="436" r:id="rId73"/>
    <p:sldId id="443" r:id="rId74"/>
    <p:sldId id="331" r:id="rId75"/>
    <p:sldId id="408" r:id="rId76"/>
    <p:sldId id="409" r:id="rId77"/>
    <p:sldId id="410" r:id="rId78"/>
    <p:sldId id="424" r:id="rId79"/>
    <p:sldId id="425" r:id="rId80"/>
    <p:sldId id="426" r:id="rId81"/>
    <p:sldId id="427" r:id="rId82"/>
    <p:sldId id="428" r:id="rId83"/>
    <p:sldId id="429" r:id="rId84"/>
    <p:sldId id="430" r:id="rId85"/>
    <p:sldId id="431" r:id="rId86"/>
    <p:sldId id="320" r:id="rId87"/>
    <p:sldId id="321" r:id="rId88"/>
    <p:sldId id="322" r:id="rId89"/>
    <p:sldId id="323" r:id="rId90"/>
    <p:sldId id="379" r:id="rId91"/>
    <p:sldId id="380" r:id="rId92"/>
    <p:sldId id="414" r:id="rId93"/>
    <p:sldId id="415" r:id="rId94"/>
    <p:sldId id="417" r:id="rId95"/>
    <p:sldId id="418" r:id="rId96"/>
    <p:sldId id="419" r:id="rId97"/>
    <p:sldId id="420" r:id="rId98"/>
    <p:sldId id="421" r:id="rId99"/>
    <p:sldId id="422" r:id="rId100"/>
    <p:sldId id="412" r:id="rId101"/>
    <p:sldId id="413" r:id="rId102"/>
    <p:sldId id="416" r:id="rId103"/>
    <p:sldId id="388" r:id="rId104"/>
    <p:sldId id="444" r:id="rId105"/>
    <p:sldId id="446" r:id="rId106"/>
    <p:sldId id="445" r:id="rId107"/>
    <p:sldId id="448" r:id="rId108"/>
    <p:sldId id="447" r:id="rId109"/>
    <p:sldId id="318" r:id="rId110"/>
    <p:sldId id="449" r:id="rId111"/>
    <p:sldId id="450" r:id="rId112"/>
    <p:sldId id="349"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77" autoAdjust="0"/>
  </p:normalViewPr>
  <p:slideViewPr>
    <p:cSldViewPr>
      <p:cViewPr varScale="1">
        <p:scale>
          <a:sx n="70" d="100"/>
          <a:sy n="70" d="100"/>
        </p:scale>
        <p:origin x="-13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117" Type="http://schemas.openxmlformats.org/officeDocument/2006/relationships/theme" Target="theme/theme1.xml"/><Relationship Id="rId21" Type="http://schemas.openxmlformats.org/officeDocument/2006/relationships/slideMaster" Target="slideMasters/slideMaster21.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112" Type="http://schemas.openxmlformats.org/officeDocument/2006/relationships/slide" Target="slides/slide88.xml"/><Relationship Id="rId16" Type="http://schemas.openxmlformats.org/officeDocument/2006/relationships/slideMaster" Target="slideMasters/slideMaster16.xml"/><Relationship Id="rId107" Type="http://schemas.openxmlformats.org/officeDocument/2006/relationships/slide" Target="slides/slide8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102" Type="http://schemas.openxmlformats.org/officeDocument/2006/relationships/slide" Target="slides/slide78.xml"/><Relationship Id="rId110" Type="http://schemas.openxmlformats.org/officeDocument/2006/relationships/slide" Target="slides/slide86.xml"/><Relationship Id="rId115"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slide" Target="slides/slide7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13" Type="http://schemas.openxmlformats.org/officeDocument/2006/relationships/slide" Target="slides/slide89.xml"/><Relationship Id="rId118"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103" Type="http://schemas.openxmlformats.org/officeDocument/2006/relationships/slide" Target="slides/slide79.xml"/><Relationship Id="rId108" Type="http://schemas.openxmlformats.org/officeDocument/2006/relationships/slide" Target="slides/slide84.xml"/><Relationship Id="rId11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slide" Target="slides/slide72.xml"/><Relationship Id="rId111"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6" Type="http://schemas.openxmlformats.org/officeDocument/2006/relationships/slide" Target="slides/slide82.xml"/><Relationship Id="rId114"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AB7EF13-94E1-4A25-ABA1-22AAF63BA0B7}" type="datetimeFigureOut">
              <a:rPr lang="en-US"/>
              <a:pPr>
                <a:defRPr/>
              </a:pPr>
              <a:t>5/26/2019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4EF3AC0-B89B-4193-89C3-EE8FA174F85C}" type="slidenum">
              <a:rPr lang="en-US" altLang="en-US"/>
              <a:pPr/>
              <a:t>‹#›</a:t>
            </a:fld>
            <a:endParaRPr lang="en-US" altLang="en-US"/>
          </a:p>
        </p:txBody>
      </p:sp>
    </p:spTree>
    <p:extLst>
      <p:ext uri="{BB962C8B-B14F-4D97-AF65-F5344CB8AC3E}">
        <p14:creationId xmlns:p14="http://schemas.microsoft.com/office/powerpoint/2010/main" val="10013683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en-US" smtClean="0">
              <a:latin typeface="Times New Roman" panose="02020603050405020304" pitchFamily="18" charset="0"/>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22338">
              <a:defRPr sz="1600">
                <a:solidFill>
                  <a:schemeClr val="tx1"/>
                </a:solidFill>
                <a:latin typeface="Times New Roman" panose="02020603050405020304" pitchFamily="18" charset="0"/>
              </a:defRPr>
            </a:lvl1pPr>
            <a:lvl2pPr marL="742950" indent="-285750" algn="ctr" defTabSz="922338">
              <a:defRPr sz="1600">
                <a:solidFill>
                  <a:schemeClr val="tx1"/>
                </a:solidFill>
                <a:latin typeface="Times New Roman" panose="02020603050405020304" pitchFamily="18" charset="0"/>
              </a:defRPr>
            </a:lvl2pPr>
            <a:lvl3pPr marL="1143000" indent="-228600" algn="ctr" defTabSz="922338">
              <a:defRPr sz="1600">
                <a:solidFill>
                  <a:schemeClr val="tx1"/>
                </a:solidFill>
                <a:latin typeface="Times New Roman" panose="02020603050405020304" pitchFamily="18" charset="0"/>
              </a:defRPr>
            </a:lvl3pPr>
            <a:lvl4pPr marL="1600200" indent="-228600" algn="ctr" defTabSz="922338">
              <a:defRPr sz="1600">
                <a:solidFill>
                  <a:schemeClr val="tx1"/>
                </a:solidFill>
                <a:latin typeface="Times New Roman" panose="02020603050405020304" pitchFamily="18" charset="0"/>
              </a:defRPr>
            </a:lvl4pPr>
            <a:lvl5pPr marL="2057400" indent="-228600" algn="ctr" defTabSz="922338">
              <a:defRPr sz="1600">
                <a:solidFill>
                  <a:schemeClr val="tx1"/>
                </a:solidFill>
                <a:latin typeface="Times New Roman" panose="02020603050405020304" pitchFamily="18" charset="0"/>
              </a:defRPr>
            </a:lvl5pPr>
            <a:lvl6pPr marL="25146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9pPr>
          </a:lstStyle>
          <a:p>
            <a:pPr algn="r">
              <a:spcBef>
                <a:spcPct val="0"/>
              </a:spcBef>
            </a:pPr>
            <a:fld id="{C1B0D0FE-4AE6-44DC-AFE7-9AB48BA9BFF4}" type="slidenum">
              <a:rPr lang="en-US" altLang="en-US" sz="1000">
                <a:solidFill>
                  <a:srgbClr val="000000"/>
                </a:solidFill>
                <a:latin typeface="Arial" panose="020B0604020202020204" pitchFamily="34" charset="0"/>
              </a:rPr>
              <a:pPr algn="r">
                <a:spcBef>
                  <a:spcPct val="0"/>
                </a:spcBef>
              </a:pPr>
              <a:t>1</a:t>
            </a:fld>
            <a:endParaRPr lang="en-US" altLang="en-US" sz="1000">
              <a:solidFill>
                <a:srgbClr val="000000"/>
              </a:solidFill>
              <a:latin typeface="Arial" panose="020B0604020202020204" pitchFamily="34" charset="0"/>
            </a:endParaRPr>
          </a:p>
        </p:txBody>
      </p:sp>
    </p:spTree>
    <p:extLst>
      <p:ext uri="{BB962C8B-B14F-4D97-AF65-F5344CB8AC3E}">
        <p14:creationId xmlns:p14="http://schemas.microsoft.com/office/powerpoint/2010/main" val="213311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They can be made one-to-one relationship by adding validation rules, or maybe triggers to enforce the one-to-one nature, i.e. only one child is allowed.</a:t>
            </a:r>
          </a:p>
          <a:p>
            <a:r>
              <a:rPr lang="en-US" sz="1200" b="0" i="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40</a:t>
            </a:fld>
            <a:endParaRPr lang="en-US" altLang="en-US"/>
          </a:p>
        </p:txBody>
      </p:sp>
    </p:spTree>
    <p:extLst>
      <p:ext uri="{BB962C8B-B14F-4D97-AF65-F5344CB8AC3E}">
        <p14:creationId xmlns:p14="http://schemas.microsoft.com/office/powerpoint/2010/main" val="2167220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master-detail relationships are not applicable to the object where User or Lead objects are defined as the master.</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41</a:t>
            </a:fld>
            <a:endParaRPr lang="en-US" altLang="en-US"/>
          </a:p>
        </p:txBody>
      </p:sp>
    </p:spTree>
    <p:extLst>
      <p:ext uri="{BB962C8B-B14F-4D97-AF65-F5344CB8AC3E}">
        <p14:creationId xmlns:p14="http://schemas.microsoft.com/office/powerpoint/2010/main" val="114980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of Many to many relationship, Child will inherit look and feel, owner property as</a:t>
            </a:r>
            <a:r>
              <a:rPr lang="en-US" baseline="0" dirty="0" smtClean="0"/>
              <a:t> that of primary master object (PMO field  is the one which will get added into child object 1</a:t>
            </a:r>
            <a:r>
              <a:rPr lang="en-US" baseline="30000" dirty="0" smtClean="0"/>
              <a:t>st</a:t>
            </a:r>
            <a:r>
              <a:rPr lang="en-US" baseline="0" dirty="0" smtClean="0"/>
              <a:t>). However security get inherited from both masters </a:t>
            </a:r>
          </a:p>
          <a:p>
            <a:r>
              <a:rPr lang="en-US" sz="1200" b="0" i="0" kern="1200" dirty="0" smtClean="0">
                <a:solidFill>
                  <a:schemeClr val="tx1"/>
                </a:solidFill>
                <a:effectLst/>
                <a:latin typeface="+mn-lt"/>
                <a:ea typeface="+mn-ea"/>
                <a:cs typeface="+mn-cs"/>
              </a:rPr>
              <a:t>total 40 relationship we can create it might be... 1) 38 lookups and 2 </a:t>
            </a:r>
            <a:r>
              <a:rPr lang="en-US" sz="1200" b="0" i="0" kern="1200" dirty="0" err="1" smtClean="0">
                <a:solidFill>
                  <a:schemeClr val="tx1"/>
                </a:solidFill>
                <a:effectLst/>
                <a:latin typeface="+mn-lt"/>
                <a:ea typeface="+mn-ea"/>
                <a:cs typeface="+mn-cs"/>
              </a:rPr>
              <a:t>masterdetail</a:t>
            </a:r>
            <a:r>
              <a:rPr lang="en-US" sz="1200" b="0" i="0" kern="1200" dirty="0" smtClean="0">
                <a:solidFill>
                  <a:schemeClr val="tx1"/>
                </a:solidFill>
                <a:effectLst/>
                <a:latin typeface="+mn-lt"/>
                <a:ea typeface="+mn-ea"/>
                <a:cs typeface="+mn-cs"/>
              </a:rPr>
              <a:t> or 2) 39 lookups and 1 master detail or 3) 40 lookups or 0 </a:t>
            </a:r>
            <a:r>
              <a:rPr lang="en-US" sz="1200" b="0" i="0" kern="1200" dirty="0" err="1" smtClean="0">
                <a:solidFill>
                  <a:schemeClr val="tx1"/>
                </a:solidFill>
                <a:effectLst/>
                <a:latin typeface="+mn-lt"/>
                <a:ea typeface="+mn-ea"/>
                <a:cs typeface="+mn-cs"/>
              </a:rPr>
              <a:t>masterdetail</a:t>
            </a:r>
            <a:r>
              <a:rPr lang="en-US" sz="1200" b="0" i="0" kern="1200" dirty="0" smtClean="0">
                <a:solidFill>
                  <a:schemeClr val="tx1"/>
                </a:solidFill>
                <a:effectLst/>
                <a:latin typeface="+mn-lt"/>
                <a:ea typeface="+mn-ea"/>
                <a:cs typeface="+mn-cs"/>
              </a:rPr>
              <a:t> relationships</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48</a:t>
            </a:fld>
            <a:endParaRPr lang="en-US" altLang="en-US"/>
          </a:p>
        </p:txBody>
      </p:sp>
    </p:spTree>
    <p:extLst>
      <p:ext uri="{BB962C8B-B14F-4D97-AF65-F5344CB8AC3E}">
        <p14:creationId xmlns:p14="http://schemas.microsoft.com/office/powerpoint/2010/main" val="2990113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sz="1200" kern="1200" dirty="0" smtClean="0">
                <a:solidFill>
                  <a:schemeClr val="tx1"/>
                </a:solidFill>
                <a:effectLst/>
                <a:latin typeface="+mn-lt"/>
                <a:ea typeface="+mn-ea"/>
                <a:cs typeface="+mn-cs"/>
              </a:rPr>
              <a:t>On the detail page of the Line Item object, scroll down to the Custom Fields &amp; Relationships related list and click </a:t>
            </a:r>
            <a:r>
              <a:rPr lang="en-IN" sz="1200" b="1" kern="1200" dirty="0" smtClean="0">
                <a:solidFill>
                  <a:schemeClr val="tx1"/>
                </a:solidFill>
                <a:effectLst/>
                <a:latin typeface="+mn-lt"/>
                <a:ea typeface="+mn-ea"/>
                <a:cs typeface="+mn-cs"/>
              </a:rPr>
              <a:t>New</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In the Data Type field, select </a:t>
            </a:r>
            <a:r>
              <a:rPr lang="en-IN" sz="1200" b="1" kern="1200" dirty="0" smtClean="0">
                <a:solidFill>
                  <a:schemeClr val="tx1"/>
                </a:solidFill>
                <a:effectLst/>
                <a:latin typeface="+mn-lt"/>
                <a:ea typeface="+mn-ea"/>
                <a:cs typeface="+mn-cs"/>
              </a:rPr>
              <a:t>Master-Detail Relationship</a:t>
            </a:r>
            <a:r>
              <a:rPr lang="en-IN" sz="1200" kern="1200" dirty="0" smtClean="0">
                <a:solidFill>
                  <a:schemeClr val="tx1"/>
                </a:solidFill>
                <a:effectLst/>
                <a:latin typeface="+mn-lt"/>
                <a:ea typeface="+mn-ea"/>
                <a:cs typeface="+mn-cs"/>
              </a:rPr>
              <a:t> and click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In the Related To field, select your </a:t>
            </a:r>
            <a:r>
              <a:rPr lang="en-IN" sz="1200" b="1" kern="1200" dirty="0" smtClean="0">
                <a:solidFill>
                  <a:schemeClr val="tx1"/>
                </a:solidFill>
                <a:effectLst/>
                <a:latin typeface="+mn-lt"/>
                <a:ea typeface="+mn-ea"/>
                <a:cs typeface="+mn-cs"/>
              </a:rPr>
              <a:t>Merchandise</a:t>
            </a:r>
            <a:r>
              <a:rPr lang="en-IN" sz="1200" kern="1200" dirty="0" smtClean="0">
                <a:solidFill>
                  <a:schemeClr val="tx1"/>
                </a:solidFill>
                <a:effectLst/>
                <a:latin typeface="+mn-lt"/>
                <a:ea typeface="+mn-ea"/>
                <a:cs typeface="+mn-cs"/>
              </a:rPr>
              <a:t> custom object and click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Accept the defaults on the next three screens by clicking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Deselect the checkbox next to Merchandise Layout so that Line Items don't appear on the Merchandise related list.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Click </a:t>
            </a:r>
            <a:r>
              <a:rPr lang="en-IN" sz="1200" b="1" kern="1200" dirty="0" smtClean="0">
                <a:solidFill>
                  <a:schemeClr val="tx1"/>
                </a:solidFill>
                <a:effectLst/>
                <a:latin typeface="+mn-lt"/>
                <a:ea typeface="+mn-ea"/>
                <a:cs typeface="+mn-cs"/>
              </a:rPr>
              <a:t>Save &amp; New</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In the Data Type field, select </a:t>
            </a:r>
            <a:r>
              <a:rPr lang="en-IN" sz="1200" b="1" kern="1200" dirty="0" smtClean="0">
                <a:solidFill>
                  <a:schemeClr val="tx1"/>
                </a:solidFill>
                <a:effectLst/>
                <a:latin typeface="+mn-lt"/>
                <a:ea typeface="+mn-ea"/>
                <a:cs typeface="+mn-cs"/>
              </a:rPr>
              <a:t>Master-Detail Relationship</a:t>
            </a:r>
            <a:r>
              <a:rPr lang="en-IN" sz="1200" kern="1200" dirty="0" smtClean="0">
                <a:solidFill>
                  <a:schemeClr val="tx1"/>
                </a:solidFill>
                <a:effectLst/>
                <a:latin typeface="+mn-lt"/>
                <a:ea typeface="+mn-ea"/>
                <a:cs typeface="+mn-cs"/>
              </a:rPr>
              <a:t> and click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In the </a:t>
            </a:r>
            <a:r>
              <a:rPr lang="en-IN" sz="1200" b="1" kern="1200" dirty="0" smtClean="0">
                <a:solidFill>
                  <a:schemeClr val="tx1"/>
                </a:solidFill>
                <a:effectLst/>
                <a:latin typeface="+mn-lt"/>
                <a:ea typeface="+mn-ea"/>
                <a:cs typeface="+mn-cs"/>
              </a:rPr>
              <a:t>Related To</a:t>
            </a:r>
            <a:r>
              <a:rPr lang="en-IN" sz="1200" kern="1200" dirty="0" smtClean="0">
                <a:solidFill>
                  <a:schemeClr val="tx1"/>
                </a:solidFill>
                <a:effectLst/>
                <a:latin typeface="+mn-lt"/>
                <a:ea typeface="+mn-ea"/>
                <a:cs typeface="+mn-cs"/>
              </a:rPr>
              <a:t> field, select your </a:t>
            </a:r>
            <a:r>
              <a:rPr lang="en-IN" sz="1200" b="1" kern="1200" dirty="0" smtClean="0">
                <a:solidFill>
                  <a:schemeClr val="tx1"/>
                </a:solidFill>
                <a:effectLst/>
                <a:latin typeface="+mn-lt"/>
                <a:ea typeface="+mn-ea"/>
                <a:cs typeface="+mn-cs"/>
              </a:rPr>
              <a:t>Invoice Statement</a:t>
            </a:r>
            <a:r>
              <a:rPr lang="en-IN" sz="1200" kern="1200" dirty="0" smtClean="0">
                <a:solidFill>
                  <a:schemeClr val="tx1"/>
                </a:solidFill>
                <a:effectLst/>
                <a:latin typeface="+mn-lt"/>
                <a:ea typeface="+mn-ea"/>
                <a:cs typeface="+mn-cs"/>
              </a:rPr>
              <a:t> custom object and click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IN" sz="1200" kern="1200" dirty="0" smtClean="0">
                <a:solidFill>
                  <a:schemeClr val="tx1"/>
                </a:solidFill>
                <a:effectLst/>
                <a:latin typeface="+mn-lt"/>
                <a:ea typeface="+mn-ea"/>
                <a:cs typeface="+mn-cs"/>
              </a:rPr>
              <a:t>Accept the defaults on the following screens by clicking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 and then click </a:t>
            </a:r>
            <a:r>
              <a:rPr lang="en-IN" sz="1200" b="1" kern="1200" dirty="0" smtClean="0">
                <a:solidFill>
                  <a:schemeClr val="tx1"/>
                </a:solidFill>
                <a:effectLst/>
                <a:latin typeface="+mn-lt"/>
                <a:ea typeface="+mn-ea"/>
                <a:cs typeface="+mn-cs"/>
              </a:rPr>
              <a:t>Save</a:t>
            </a:r>
            <a:r>
              <a:rPr lang="en-IN" sz="1200" kern="1200" dirty="0" smtClean="0">
                <a:solidFill>
                  <a:schemeClr val="tx1"/>
                </a:solidFill>
                <a:effectLst/>
                <a:latin typeface="+mn-lt"/>
                <a:ea typeface="+mn-ea"/>
                <a:cs typeface="+mn-cs"/>
              </a:rPr>
              <a:t> to return to the Inventory Item detail screen.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51</a:t>
            </a:fld>
            <a:endParaRPr lang="en-US" altLang="en-US"/>
          </a:p>
        </p:txBody>
      </p:sp>
    </p:spTree>
    <p:extLst>
      <p:ext uri="{BB962C8B-B14F-4D97-AF65-F5344CB8AC3E}">
        <p14:creationId xmlns:p14="http://schemas.microsoft.com/office/powerpoint/2010/main" val="3910659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scroll down the page, the palette moves with you, which makes it easy to edit longer pages.</a:t>
            </a:r>
          </a:p>
          <a:p>
            <a:r>
              <a:rPr lang="en-US" dirty="0" smtClean="0"/>
              <a:t>In the page layout, several sections organize related information. • The Highlights Panel is useful for displaying key information at the top of the page. • The Quick Actions in the Salesforce Classic Publisher section is useful for customizing the actions that appear in the publisher in the full Salesforce site. • The Salesforce1 and Lightning Experience Actions section enables you to customize the actions that appear in Salesforce1. • At the top of the Invoice Detail is the area for standard buttons (Edit, Delete, and so on) and custom buttons. • Next comes the Invoice Detail, which has three default sections. – Information typically contains fields that users can manipulate at some point during the lifecycle of a record (creation and updates). By default, this section has two columns for fields. – System Information typically contains fields that the platform automatically maintains—fields that users cannot edit. This section is also a two-column layout. – Custom Links typically contains custom navigation links. • Below Invoice Detail is a section for Mobile Cards. By default, this section is empty. Mobile cards only appear in Salesforce1. • Last on the page is a related list for related Line Items</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70</a:t>
            </a:fld>
            <a:endParaRPr lang="en-US" altLang="en-US"/>
          </a:p>
        </p:txBody>
      </p:sp>
    </p:spTree>
    <p:extLst>
      <p:ext uri="{BB962C8B-B14F-4D97-AF65-F5344CB8AC3E}">
        <p14:creationId xmlns:p14="http://schemas.microsoft.com/office/powerpoint/2010/main" val="3155125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a:t>
            </a:r>
          </a:p>
          <a:p>
            <a:pPr marL="228600" indent="-228600">
              <a:buAutoNum type="arabicPeriod"/>
            </a:pPr>
            <a:r>
              <a:rPr lang="en-US" dirty="0" smtClean="0"/>
              <a:t>A</a:t>
            </a:r>
          </a:p>
          <a:p>
            <a:pPr marL="228600" indent="-228600">
              <a:buAutoNum type="arabicPeriod"/>
            </a:pPr>
            <a:r>
              <a:rPr lang="en-US" dirty="0" smtClean="0"/>
              <a:t>A,B,C</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87</a:t>
            </a:fld>
            <a:endParaRPr lang="en-US" altLang="en-US"/>
          </a:p>
        </p:txBody>
      </p:sp>
    </p:spTree>
    <p:extLst>
      <p:ext uri="{BB962C8B-B14F-4D97-AF65-F5344CB8AC3E}">
        <p14:creationId xmlns:p14="http://schemas.microsoft.com/office/powerpoint/2010/main" val="1655409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a:t>
            </a:r>
          </a:p>
          <a:p>
            <a:pPr marL="228600" indent="-228600">
              <a:buAutoNum type="arabicPeriod"/>
            </a:pPr>
            <a:r>
              <a:rPr lang="en-US" dirty="0" smtClean="0"/>
              <a:t>A</a:t>
            </a:r>
          </a:p>
          <a:p>
            <a:pPr marL="228600" indent="-228600">
              <a:buAutoNum type="arabicPeriod"/>
            </a:pPr>
            <a:r>
              <a:rPr lang="en-US" dirty="0" smtClean="0"/>
              <a:t>A,B,C</a:t>
            </a:r>
          </a:p>
          <a:p>
            <a:pPr marL="228600" indent="-228600">
              <a:buAutoNum type="arabicPeriod"/>
            </a:pPr>
            <a:r>
              <a:rPr lang="en-US" dirty="0" smtClean="0"/>
              <a:t>A,C</a:t>
            </a:r>
          </a:p>
          <a:p>
            <a:pPr marL="228600" indent="-228600">
              <a:buAutoNum type="arabicPeriod"/>
            </a:pPr>
            <a:r>
              <a:rPr lang="en-US" dirty="0" smtClean="0"/>
              <a:t>D</a:t>
            </a:r>
          </a:p>
          <a:p>
            <a:pPr marL="228600" indent="-228600">
              <a:buAutoNum type="arabicPeriod"/>
            </a:pPr>
            <a:r>
              <a:rPr lang="en-US" dirty="0" smtClean="0"/>
              <a:t>C</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88</a:t>
            </a:fld>
            <a:endParaRPr lang="en-US" altLang="en-US"/>
          </a:p>
        </p:txBody>
      </p:sp>
    </p:spTree>
    <p:extLst>
      <p:ext uri="{BB962C8B-B14F-4D97-AF65-F5344CB8AC3E}">
        <p14:creationId xmlns:p14="http://schemas.microsoft.com/office/powerpoint/2010/main" val="1655409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en-US" smtClean="0">
              <a:latin typeface="Times New Roman" panose="02020603050405020304" pitchFamily="18" charset="0"/>
            </a:endParaRP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22338">
              <a:defRPr sz="1600">
                <a:solidFill>
                  <a:schemeClr val="tx1"/>
                </a:solidFill>
                <a:latin typeface="Times New Roman" panose="02020603050405020304" pitchFamily="18" charset="0"/>
              </a:defRPr>
            </a:lvl1pPr>
            <a:lvl2pPr marL="742950" indent="-285750" algn="ctr" defTabSz="922338">
              <a:defRPr sz="1600">
                <a:solidFill>
                  <a:schemeClr val="tx1"/>
                </a:solidFill>
                <a:latin typeface="Times New Roman" panose="02020603050405020304" pitchFamily="18" charset="0"/>
              </a:defRPr>
            </a:lvl2pPr>
            <a:lvl3pPr marL="1143000" indent="-228600" algn="ctr" defTabSz="922338">
              <a:defRPr sz="1600">
                <a:solidFill>
                  <a:schemeClr val="tx1"/>
                </a:solidFill>
                <a:latin typeface="Times New Roman" panose="02020603050405020304" pitchFamily="18" charset="0"/>
              </a:defRPr>
            </a:lvl3pPr>
            <a:lvl4pPr marL="1600200" indent="-228600" algn="ctr" defTabSz="922338">
              <a:defRPr sz="1600">
                <a:solidFill>
                  <a:schemeClr val="tx1"/>
                </a:solidFill>
                <a:latin typeface="Times New Roman" panose="02020603050405020304" pitchFamily="18" charset="0"/>
              </a:defRPr>
            </a:lvl4pPr>
            <a:lvl5pPr marL="2057400" indent="-228600" algn="ctr" defTabSz="922338">
              <a:defRPr sz="1600">
                <a:solidFill>
                  <a:schemeClr val="tx1"/>
                </a:solidFill>
                <a:latin typeface="Times New Roman" panose="02020603050405020304" pitchFamily="18" charset="0"/>
              </a:defRPr>
            </a:lvl5pPr>
            <a:lvl6pPr marL="25146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9pPr>
          </a:lstStyle>
          <a:p>
            <a:pPr algn="r">
              <a:spcBef>
                <a:spcPct val="0"/>
              </a:spcBef>
            </a:pPr>
            <a:fld id="{D0031869-7714-4CC3-BC64-070C2BFE26F2}" type="slidenum">
              <a:rPr lang="en-US" altLang="en-US" sz="1000">
                <a:solidFill>
                  <a:srgbClr val="000000"/>
                </a:solidFill>
                <a:latin typeface="Arial" panose="020B0604020202020204" pitchFamily="34" charset="0"/>
              </a:rPr>
              <a:pPr algn="r">
                <a:spcBef>
                  <a:spcPct val="0"/>
                </a:spcBef>
              </a:pPr>
              <a:t>89</a:t>
            </a:fld>
            <a:endParaRPr lang="en-US" altLang="en-US" sz="1000">
              <a:solidFill>
                <a:srgbClr val="000000"/>
              </a:solidFill>
              <a:latin typeface="Arial" panose="020B0604020202020204" pitchFamily="34" charset="0"/>
            </a:endParaRPr>
          </a:p>
        </p:txBody>
      </p:sp>
    </p:spTree>
    <p:extLst>
      <p:ext uri="{BB962C8B-B14F-4D97-AF65-F5344CB8AC3E}">
        <p14:creationId xmlns:p14="http://schemas.microsoft.com/office/powerpoint/2010/main" val="310658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will centered around building a very simple warehouse management system. </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3</a:t>
            </a:fld>
            <a:endParaRPr lang="en-US" altLang="en-US"/>
          </a:p>
        </p:txBody>
      </p:sp>
    </p:spTree>
    <p:extLst>
      <p:ext uri="{BB962C8B-B14F-4D97-AF65-F5344CB8AC3E}">
        <p14:creationId xmlns:p14="http://schemas.microsoft.com/office/powerpoint/2010/main" val="108392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You'll start developing the app from the bottom up; that is, you'll first build a database model for keeping track of merchandise. You'll continue by adding business logic: validation rules to ensure that there is enough stock, workflow to update inventory when something is sold, approvals to send email notifications for large invoice values, and trigger logic to update the prices in open invoices. Once the database and business logic are complete, you'll create a user interface to display a product inventory to staff, a public website to display a product catalog, and then the start of a simple store front.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4</a:t>
            </a:fld>
            <a:endParaRPr lang="en-US" altLang="en-US"/>
          </a:p>
        </p:txBody>
      </p:sp>
    </p:spTree>
    <p:extLst>
      <p:ext uri="{BB962C8B-B14F-4D97-AF65-F5344CB8AC3E}">
        <p14:creationId xmlns:p14="http://schemas.microsoft.com/office/powerpoint/2010/main" val="302403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alesforce</a:t>
            </a:r>
            <a:r>
              <a:rPr lang="en-US" sz="1200" b="0" i="0" kern="1200" dirty="0" smtClean="0">
                <a:solidFill>
                  <a:schemeClr val="tx1"/>
                </a:solidFill>
                <a:effectLst/>
                <a:latin typeface="+mn-lt"/>
                <a:ea typeface="+mn-ea"/>
                <a:cs typeface="+mn-cs"/>
              </a:rPr>
              <a:t> platform is built on Oracle backend database, not just but a cluster of databases. They have built a layer of abstraction over that and you cannot access the database directly, but use their database queries (</a:t>
            </a:r>
            <a:r>
              <a:rPr lang="en-US" sz="1200" b="0" i="0" kern="1200" dirty="0" err="1" smtClean="0">
                <a:solidFill>
                  <a:schemeClr val="tx1"/>
                </a:solidFill>
                <a:effectLst/>
                <a:latin typeface="+mn-lt"/>
                <a:ea typeface="+mn-ea"/>
                <a:cs typeface="+mn-cs"/>
              </a:rPr>
              <a:t>soql</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f you go to the Quick find on the left (Setup mode) and type “Schema Builder”, you will find the Schema builder application that is out of the box now.</a:t>
            </a:r>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17</a:t>
            </a:fld>
            <a:endParaRPr lang="en-US" altLang="en-US"/>
          </a:p>
        </p:txBody>
      </p:sp>
    </p:spTree>
    <p:extLst>
      <p:ext uri="{BB962C8B-B14F-4D97-AF65-F5344CB8AC3E}">
        <p14:creationId xmlns:p14="http://schemas.microsoft.com/office/powerpoint/2010/main" val="53076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the Field Label, type Description and press the Tab key. • The Field Name field should already be populated with the field name: Description. • Select the Required checkbox. One of your business rules says that you can't create new merchandise without providing a description. Making Description a required field fulfills that business rule. • Optionally, fill in the Description and Help Text fields. It's a good idea to fill these in, but for the sake of brevity we leave these out in the remainder of the workbook. • Don't fill in the Default Value field.</a:t>
            </a:r>
          </a:p>
          <a:p>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22</a:t>
            </a:fld>
            <a:endParaRPr lang="en-US" altLang="en-US"/>
          </a:p>
        </p:txBody>
      </p:sp>
    </p:spTree>
    <p:extLst>
      <p:ext uri="{BB962C8B-B14F-4D97-AF65-F5344CB8AC3E}">
        <p14:creationId xmlns:p14="http://schemas.microsoft.com/office/powerpoint/2010/main" val="416060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sz="1200" b="1" kern="1200" dirty="0" smtClean="0">
                <a:solidFill>
                  <a:schemeClr val="tx1"/>
                </a:solidFill>
                <a:effectLst/>
                <a:latin typeface="+mn-lt"/>
                <a:ea typeface="+mn-ea"/>
                <a:cs typeface="+mn-cs"/>
              </a:rPr>
              <a:t>Merchandise detail page</a:t>
            </a:r>
            <a:r>
              <a:rPr lang="en-IN" sz="1200" kern="1200" dirty="0" smtClean="0">
                <a:solidFill>
                  <a:schemeClr val="tx1"/>
                </a:solidFill>
                <a:effectLst/>
                <a:latin typeface="+mn-lt"/>
                <a:ea typeface="+mn-ea"/>
                <a:cs typeface="+mn-cs"/>
              </a:rPr>
              <a:t>—This page shows you everything you need to know about your Merchandise custom object. Soon you'll add relationships, validation rules, and other neat features to this object.</a:t>
            </a:r>
            <a:endParaRPr lang="en-US" sz="1200" kern="1200" dirty="0" smtClean="0">
              <a:solidFill>
                <a:schemeClr val="tx1"/>
              </a:solidFill>
              <a:effectLst/>
              <a:latin typeface="+mn-lt"/>
              <a:ea typeface="+mn-ea"/>
              <a:cs typeface="+mn-cs"/>
            </a:endParaRPr>
          </a:p>
          <a:p>
            <a:pPr lvl="0"/>
            <a:r>
              <a:rPr lang="en-IN" sz="1200" b="1" kern="1200" dirty="0" smtClean="0">
                <a:solidFill>
                  <a:schemeClr val="tx1"/>
                </a:solidFill>
                <a:effectLst/>
                <a:latin typeface="+mn-lt"/>
                <a:ea typeface="+mn-ea"/>
                <a:cs typeface="+mn-cs"/>
              </a:rPr>
              <a:t>API name</a:t>
            </a:r>
            <a:r>
              <a:rPr lang="en-IN" sz="1200" kern="1200" dirty="0" smtClean="0">
                <a:solidFill>
                  <a:schemeClr val="tx1"/>
                </a:solidFill>
                <a:effectLst/>
                <a:latin typeface="+mn-lt"/>
                <a:ea typeface="+mn-ea"/>
                <a:cs typeface="+mn-cs"/>
              </a:rPr>
              <a:t>—When you created the Merchandise object, you didn't specify an API name, but one was generated for you. This name is how the object is referenced programmatically. All custom objects end in __c, which differentiates them from standard objects.</a:t>
            </a:r>
            <a:endParaRPr lang="en-US" sz="1200" kern="1200" dirty="0" smtClean="0">
              <a:solidFill>
                <a:schemeClr val="tx1"/>
              </a:solidFill>
              <a:effectLst/>
              <a:latin typeface="+mn-lt"/>
              <a:ea typeface="+mn-ea"/>
              <a:cs typeface="+mn-cs"/>
            </a:endParaRPr>
          </a:p>
          <a:p>
            <a:pPr lvl="0"/>
            <a:r>
              <a:rPr lang="en-IN" sz="1200" b="1" kern="1200" dirty="0" smtClean="0">
                <a:solidFill>
                  <a:schemeClr val="tx1"/>
                </a:solidFill>
                <a:effectLst/>
                <a:latin typeface="+mn-lt"/>
                <a:ea typeface="+mn-ea"/>
                <a:cs typeface="+mn-cs"/>
              </a:rPr>
              <a:t>Standard fields</a:t>
            </a:r>
            <a:r>
              <a:rPr lang="en-IN" sz="1200" kern="1200" dirty="0" smtClean="0">
                <a:solidFill>
                  <a:schemeClr val="tx1"/>
                </a:solidFill>
                <a:effectLst/>
                <a:latin typeface="+mn-lt"/>
                <a:ea typeface="+mn-ea"/>
                <a:cs typeface="+mn-cs"/>
              </a:rPr>
              <a:t>—Some fields are generated automatically; these are standard fields. For example, the Merchandise object has a standard field for Owner, which means it automatically tracks who created each record.</a:t>
            </a:r>
            <a:endParaRPr lang="en-US" sz="1200" kern="1200" dirty="0" smtClean="0">
              <a:solidFill>
                <a:schemeClr val="tx1"/>
              </a:solidFill>
              <a:effectLst/>
              <a:latin typeface="+mn-lt"/>
              <a:ea typeface="+mn-ea"/>
              <a:cs typeface="+mn-cs"/>
            </a:endParaRPr>
          </a:p>
          <a:p>
            <a:pPr lvl="0"/>
            <a:r>
              <a:rPr lang="en-IN" sz="1200" b="1" kern="1200" dirty="0" smtClean="0">
                <a:solidFill>
                  <a:schemeClr val="tx1"/>
                </a:solidFill>
                <a:effectLst/>
                <a:latin typeface="+mn-lt"/>
                <a:ea typeface="+mn-ea"/>
                <a:cs typeface="+mn-cs"/>
              </a:rPr>
              <a:t>Custom fields</a:t>
            </a:r>
            <a:r>
              <a:rPr lang="en-IN" sz="1200" kern="1200" dirty="0" smtClean="0">
                <a:solidFill>
                  <a:schemeClr val="tx1"/>
                </a:solidFill>
                <a:effectLst/>
                <a:latin typeface="+mn-lt"/>
                <a:ea typeface="+mn-ea"/>
                <a:cs typeface="+mn-cs"/>
              </a:rPr>
              <a:t>—Includes the fields you just created in this step. Like custom objects, custom fields have API names that end in __c.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26</a:t>
            </a:fld>
            <a:endParaRPr lang="en-US" altLang="en-US"/>
          </a:p>
        </p:txBody>
      </p:sp>
    </p:spTree>
    <p:extLst>
      <p:ext uri="{BB962C8B-B14F-4D97-AF65-F5344CB8AC3E}">
        <p14:creationId xmlns:p14="http://schemas.microsoft.com/office/powerpoint/2010/main" val="1583383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IN" sz="1200" kern="1200" dirty="0" smtClean="0">
                <a:solidFill>
                  <a:schemeClr val="tx1"/>
                </a:solidFill>
                <a:effectLst/>
                <a:latin typeface="+mn-lt"/>
                <a:ea typeface="+mn-ea"/>
                <a:cs typeface="+mn-cs"/>
              </a:rPr>
              <a:t>For field-level security, make sure </a:t>
            </a:r>
            <a:r>
              <a:rPr lang="en-IN" sz="1200" b="1" kern="1200" dirty="0" smtClean="0">
                <a:solidFill>
                  <a:schemeClr val="tx1"/>
                </a:solidFill>
                <a:effectLst/>
                <a:latin typeface="+mn-lt"/>
                <a:ea typeface="+mn-ea"/>
                <a:cs typeface="+mn-cs"/>
              </a:rPr>
              <a:t>Read Only</a:t>
            </a:r>
            <a:r>
              <a:rPr lang="en-IN" sz="1200" kern="1200" dirty="0" smtClean="0">
                <a:solidFill>
                  <a:schemeClr val="tx1"/>
                </a:solidFill>
                <a:effectLst/>
                <a:latin typeface="+mn-lt"/>
                <a:ea typeface="+mn-ea"/>
                <a:cs typeface="+mn-cs"/>
              </a:rPr>
              <a:t> is selected and then click </a:t>
            </a:r>
            <a:r>
              <a:rPr lang="en-IN" sz="1200" b="1" kern="1200" dirty="0" smtClean="0">
                <a:solidFill>
                  <a:schemeClr val="tx1"/>
                </a:solidFill>
                <a:effectLst/>
                <a:latin typeface="+mn-lt"/>
                <a:ea typeface="+mn-ea"/>
                <a:cs typeface="+mn-cs"/>
              </a:rPr>
              <a:t>Next</a:t>
            </a:r>
            <a:r>
              <a:rPr lang="en-IN"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EF3AC0-B89B-4193-89C3-EE8FA174F85C}" type="slidenum">
              <a:rPr lang="en-US" altLang="en-US" smtClean="0"/>
              <a:pPr/>
              <a:t>30</a:t>
            </a:fld>
            <a:endParaRPr lang="en-US" altLang="en-US"/>
          </a:p>
        </p:txBody>
      </p:sp>
    </p:spTree>
    <p:extLst>
      <p:ext uri="{BB962C8B-B14F-4D97-AF65-F5344CB8AC3E}">
        <p14:creationId xmlns:p14="http://schemas.microsoft.com/office/powerpoint/2010/main" val="2782016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73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810776-1824-49A2-AB2F-9B1D83F571C8}"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extLst>
      <p:ext uri="{BB962C8B-B14F-4D97-AF65-F5344CB8AC3E}">
        <p14:creationId xmlns:p14="http://schemas.microsoft.com/office/powerpoint/2010/main" val="995816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Check the visibility to make this field visible</a:t>
            </a:r>
          </a:p>
          <a:p>
            <a:pPr eaLnBrk="1" hangingPunct="1">
              <a:spcBef>
                <a:spcPct val="0"/>
              </a:spcBef>
            </a:pPr>
            <a:r>
              <a:rPr lang="en-US" altLang="en-US" smtClean="0"/>
              <a:t>Uncheck the field to hide this field</a:t>
            </a:r>
          </a:p>
          <a:p>
            <a:pPr eaLnBrk="1" hangingPunct="1">
              <a:spcBef>
                <a:spcPct val="0"/>
              </a:spcBef>
            </a:pPr>
            <a:r>
              <a:rPr lang="en-US" altLang="en-US" smtClean="0"/>
              <a:t>Check the read-only to make field visible but read-only</a:t>
            </a:r>
          </a:p>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349C5E-F0F5-4101-8E5C-2752FAFF3D2D}"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Tree>
    <p:extLst>
      <p:ext uri="{BB962C8B-B14F-4D97-AF65-F5344CB8AC3E}">
        <p14:creationId xmlns:p14="http://schemas.microsoft.com/office/powerpoint/2010/main" val="2277956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7.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9.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2.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5.xml"/><Relationship Id="rId4" Type="http://schemas.openxmlformats.org/officeDocument/2006/relationships/image" Target="../media/image4.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6.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8.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20.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4.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793814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827467128"/>
      </p:ext>
    </p:extLst>
  </p:cSld>
  <p:clrMapOvr>
    <a:masterClrMapping/>
  </p:clrMapOvr>
  <p:transition>
    <p:fade thruBlk="1"/>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648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190958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764704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634828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099224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25060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508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5695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978364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393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717568124"/>
      </p:ext>
    </p:extLst>
  </p:cSld>
  <p:clrMapOvr>
    <a:masterClrMapping/>
  </p:clrMapOvr>
  <p:transition>
    <p:fade thruBlk="1"/>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785618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12022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20204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867163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65761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02240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84492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652582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00423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925869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4554284"/>
      </p:ext>
    </p:extLst>
  </p:cSld>
  <p:clrMapOvr>
    <a:masterClrMapping/>
  </p:clrMapOvr>
  <p:transition>
    <p:fade thruBlk="1"/>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90845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07473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951300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75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1311912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8857660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415050107"/>
      </p:ext>
    </p:extLst>
  </p:cSld>
  <p:clrMapOvr>
    <a:masterClrMapping/>
  </p:clrMapOvr>
  <p:transition>
    <p:fade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602927481"/>
      </p:ext>
    </p:extLst>
  </p:cSld>
  <p:clrMapOvr>
    <a:masterClrMapping/>
  </p:clrMapOvr>
  <p:transition>
    <p:fade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3472539"/>
      </p:ext>
    </p:extLst>
  </p:cSld>
  <p:clrMapOvr>
    <a:masterClrMapping/>
  </p:clrMapOvr>
  <p:transition>
    <p:fade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88393952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37805C3-33FB-40D8-B70A-FD945D9F60E4}"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61A6044-FE03-461A-AE2F-1770814F7627}" type="slidenum">
              <a:rPr lang="en-US" altLang="en-US"/>
              <a:pPr/>
              <a:t>‹#›</a:t>
            </a:fld>
            <a:endParaRPr lang="en-US" altLang="en-US"/>
          </a:p>
        </p:txBody>
      </p:sp>
    </p:spTree>
    <p:extLst>
      <p:ext uri="{BB962C8B-B14F-4D97-AF65-F5344CB8AC3E}">
        <p14:creationId xmlns:p14="http://schemas.microsoft.com/office/powerpoint/2010/main" val="5894235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43962645"/>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33724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EB02922-E3A0-4942-A0E3-5DBD1B0D7D72}"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38634F-EC07-4EE4-BEFD-A2B81897BBD8}" type="slidenum">
              <a:rPr lang="en-US" altLang="en-US"/>
              <a:pPr>
                <a:defRPr/>
              </a:pPr>
              <a:t>‹#›</a:t>
            </a:fld>
            <a:endParaRPr lang="en-US" altLang="en-US"/>
          </a:p>
        </p:txBody>
      </p:sp>
    </p:spTree>
    <p:extLst>
      <p:ext uri="{BB962C8B-B14F-4D97-AF65-F5344CB8AC3E}">
        <p14:creationId xmlns:p14="http://schemas.microsoft.com/office/powerpoint/2010/main" val="15185735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8AB33D9-F065-4A8B-8511-30846A360591}"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981B136-18F7-44F7-8E9A-AB13697889E3}" type="slidenum">
              <a:rPr lang="en-US" altLang="en-US"/>
              <a:pPr>
                <a:defRPr/>
              </a:pPr>
              <a:t>‹#›</a:t>
            </a:fld>
            <a:endParaRPr lang="en-US" altLang="en-US"/>
          </a:p>
        </p:txBody>
      </p:sp>
    </p:spTree>
    <p:extLst>
      <p:ext uri="{BB962C8B-B14F-4D97-AF65-F5344CB8AC3E}">
        <p14:creationId xmlns:p14="http://schemas.microsoft.com/office/powerpoint/2010/main" val="4943307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F563FEE-4EA7-4730-9847-6F70864CA501}"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1F507B-7AE3-4B9D-9AFA-FDC697254EE4}" type="slidenum">
              <a:rPr lang="en-US" altLang="en-US"/>
              <a:pPr>
                <a:defRPr/>
              </a:pPr>
              <a:t>‹#›</a:t>
            </a:fld>
            <a:endParaRPr lang="en-US" altLang="en-US"/>
          </a:p>
        </p:txBody>
      </p:sp>
    </p:spTree>
    <p:extLst>
      <p:ext uri="{BB962C8B-B14F-4D97-AF65-F5344CB8AC3E}">
        <p14:creationId xmlns:p14="http://schemas.microsoft.com/office/powerpoint/2010/main" val="26390301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2A0D4EC-BC1E-4AF6-AE81-4A9584EE60B4}"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F0E545-AAD5-4039-9005-51DF522C2109}" type="slidenum">
              <a:rPr lang="en-US" altLang="en-US"/>
              <a:pPr>
                <a:defRPr/>
              </a:pPr>
              <a:t>‹#›</a:t>
            </a:fld>
            <a:endParaRPr lang="en-US" altLang="en-US"/>
          </a:p>
        </p:txBody>
      </p:sp>
    </p:spTree>
    <p:extLst>
      <p:ext uri="{BB962C8B-B14F-4D97-AF65-F5344CB8AC3E}">
        <p14:creationId xmlns:p14="http://schemas.microsoft.com/office/powerpoint/2010/main" val="37815441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26C152A-5902-415F-8195-2FA68D41BE82}"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42278C-4CAD-410C-A8C4-1E62F7DA4EDB}" type="slidenum">
              <a:rPr lang="en-US" altLang="en-US"/>
              <a:pPr>
                <a:defRPr/>
              </a:pPr>
              <a:t>‹#›</a:t>
            </a:fld>
            <a:endParaRPr lang="en-US" altLang="en-US"/>
          </a:p>
        </p:txBody>
      </p:sp>
    </p:spTree>
    <p:extLst>
      <p:ext uri="{BB962C8B-B14F-4D97-AF65-F5344CB8AC3E}">
        <p14:creationId xmlns:p14="http://schemas.microsoft.com/office/powerpoint/2010/main" val="10456289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973FCA-6397-4AB3-842C-518D5277ADE0}"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82D0057-C43C-4E5A-B2C9-2FFD1DBF4AC2}" type="slidenum">
              <a:rPr lang="en-US" altLang="en-US"/>
              <a:pPr>
                <a:defRPr/>
              </a:pPr>
              <a:t>‹#›</a:t>
            </a:fld>
            <a:endParaRPr lang="en-US" altLang="en-US"/>
          </a:p>
        </p:txBody>
      </p:sp>
    </p:spTree>
    <p:extLst>
      <p:ext uri="{BB962C8B-B14F-4D97-AF65-F5344CB8AC3E}">
        <p14:creationId xmlns:p14="http://schemas.microsoft.com/office/powerpoint/2010/main" val="18877820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3F7D5E8-6CDA-4946-A108-AE72FC3D103D}"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68553BB-B0BD-477B-AF2B-B7E21BEF7D88}" type="slidenum">
              <a:rPr lang="en-US" altLang="en-US"/>
              <a:pPr>
                <a:defRPr/>
              </a:pPr>
              <a:t>‹#›</a:t>
            </a:fld>
            <a:endParaRPr lang="en-US" altLang="en-US"/>
          </a:p>
        </p:txBody>
      </p:sp>
    </p:spTree>
    <p:extLst>
      <p:ext uri="{BB962C8B-B14F-4D97-AF65-F5344CB8AC3E}">
        <p14:creationId xmlns:p14="http://schemas.microsoft.com/office/powerpoint/2010/main" val="426024945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436358-4D79-4E3D-8967-F5D71B4E5274}"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B0B3834-1FE7-4BF2-AD04-3BF3DA9B0519}" type="slidenum">
              <a:rPr lang="en-US" altLang="en-US"/>
              <a:pPr>
                <a:defRPr/>
              </a:pPr>
              <a:t>‹#›</a:t>
            </a:fld>
            <a:endParaRPr lang="en-US" altLang="en-US"/>
          </a:p>
        </p:txBody>
      </p:sp>
    </p:spTree>
    <p:extLst>
      <p:ext uri="{BB962C8B-B14F-4D97-AF65-F5344CB8AC3E}">
        <p14:creationId xmlns:p14="http://schemas.microsoft.com/office/powerpoint/2010/main" val="2391833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F347A1-06C0-4F4E-B296-010DBE004AAB}"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A9FAD0D-4932-4D44-B251-50C7E2DCD555}" type="slidenum">
              <a:rPr lang="en-US" altLang="en-US"/>
              <a:pPr/>
              <a:t>‹#›</a:t>
            </a:fld>
            <a:endParaRPr lang="en-US" altLang="en-US"/>
          </a:p>
        </p:txBody>
      </p:sp>
    </p:spTree>
    <p:extLst>
      <p:ext uri="{BB962C8B-B14F-4D97-AF65-F5344CB8AC3E}">
        <p14:creationId xmlns:p14="http://schemas.microsoft.com/office/powerpoint/2010/main" val="117649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4B2593F-5DD2-401D-ABE7-1BC58A526E64}"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B2A97F-3B3F-41E9-ABFC-1E11CACB7C3D}" type="slidenum">
              <a:rPr lang="en-US" altLang="en-US"/>
              <a:pPr>
                <a:defRPr/>
              </a:pPr>
              <a:t>‹#›</a:t>
            </a:fld>
            <a:endParaRPr lang="en-US" altLang="en-US"/>
          </a:p>
        </p:txBody>
      </p:sp>
    </p:spTree>
    <p:extLst>
      <p:ext uri="{BB962C8B-B14F-4D97-AF65-F5344CB8AC3E}">
        <p14:creationId xmlns:p14="http://schemas.microsoft.com/office/powerpoint/2010/main" val="22313417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523D24D-4FF3-42F7-9D1F-8184B6341B85}"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C9BCB5-B824-4FED-83F3-9DB254574ADA}" type="slidenum">
              <a:rPr lang="en-US" altLang="en-US"/>
              <a:pPr>
                <a:defRPr/>
              </a:pPr>
              <a:t>‹#›</a:t>
            </a:fld>
            <a:endParaRPr lang="en-US" altLang="en-US"/>
          </a:p>
        </p:txBody>
      </p:sp>
    </p:spTree>
    <p:extLst>
      <p:ext uri="{BB962C8B-B14F-4D97-AF65-F5344CB8AC3E}">
        <p14:creationId xmlns:p14="http://schemas.microsoft.com/office/powerpoint/2010/main" val="2917097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BFB7A62-4D24-4943-B8AE-F7EEE9B603B7}"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C162FA0-E5FC-45C8-84E1-6F6C0FE0CE03}" type="slidenum">
              <a:rPr lang="en-US" altLang="en-US"/>
              <a:pPr>
                <a:defRPr/>
              </a:pPr>
              <a:t>‹#›</a:t>
            </a:fld>
            <a:endParaRPr lang="en-US" altLang="en-US"/>
          </a:p>
        </p:txBody>
      </p:sp>
    </p:spTree>
    <p:extLst>
      <p:ext uri="{BB962C8B-B14F-4D97-AF65-F5344CB8AC3E}">
        <p14:creationId xmlns:p14="http://schemas.microsoft.com/office/powerpoint/2010/main" val="42829364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8717539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9523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14297101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50880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46322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175443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123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1EA82D8-999D-46FA-9134-2302EFBA6A3C}"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D3F6401-7653-42B1-86A3-F2485091FED4}" type="slidenum">
              <a:rPr lang="en-US" altLang="en-US"/>
              <a:pPr/>
              <a:t>‹#›</a:t>
            </a:fld>
            <a:endParaRPr lang="en-US" altLang="en-US"/>
          </a:p>
        </p:txBody>
      </p:sp>
    </p:spTree>
    <p:extLst>
      <p:ext uri="{BB962C8B-B14F-4D97-AF65-F5344CB8AC3E}">
        <p14:creationId xmlns:p14="http://schemas.microsoft.com/office/powerpoint/2010/main" val="153243766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18953530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69955635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804283510"/>
      </p:ext>
    </p:extLst>
  </p:cSld>
  <p:clrMapOvr>
    <a:masterClrMapping/>
  </p:clrMapOvr>
  <p:transition>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47951259"/>
      </p:ext>
    </p:extLst>
  </p:cSld>
  <p:clrMapOvr>
    <a:masterClrMapping/>
  </p:clrMapOvr>
  <p:transition>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26481963"/>
      </p:ext>
    </p:extLst>
  </p:cSld>
  <p:clrMapOvr>
    <a:masterClrMapping/>
  </p:clrMapOvr>
  <p:transition>
    <p:fade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87426568"/>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72035565"/>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370007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3280F9C-20B7-4F0A-9940-3559DE528E90}"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7C6035-CE43-46EA-841D-D18A0B194BC0}" type="slidenum">
              <a:rPr lang="en-US" altLang="en-US"/>
              <a:pPr>
                <a:defRPr/>
              </a:pPr>
              <a:t>‹#›</a:t>
            </a:fld>
            <a:endParaRPr lang="en-US" altLang="en-US"/>
          </a:p>
        </p:txBody>
      </p:sp>
    </p:spTree>
    <p:extLst>
      <p:ext uri="{BB962C8B-B14F-4D97-AF65-F5344CB8AC3E}">
        <p14:creationId xmlns:p14="http://schemas.microsoft.com/office/powerpoint/2010/main" val="93202747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A2ED95-A73E-4CEC-BA3D-5387AC6610A6}"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C81B07-D051-4EE0-A6E6-4867D0C76A35}" type="slidenum">
              <a:rPr lang="en-US" altLang="en-US"/>
              <a:pPr>
                <a:defRPr/>
              </a:pPr>
              <a:t>‹#›</a:t>
            </a:fld>
            <a:endParaRPr lang="en-US" altLang="en-US"/>
          </a:p>
        </p:txBody>
      </p:sp>
    </p:spTree>
    <p:extLst>
      <p:ext uri="{BB962C8B-B14F-4D97-AF65-F5344CB8AC3E}">
        <p14:creationId xmlns:p14="http://schemas.microsoft.com/office/powerpoint/2010/main" val="49910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8E31CA0-3BEF-4F4A-A9D0-D930CEEC9408}"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350C86E-D92D-4F30-9F91-80B219A9884C}" type="slidenum">
              <a:rPr lang="en-US" altLang="en-US"/>
              <a:pPr/>
              <a:t>‹#›</a:t>
            </a:fld>
            <a:endParaRPr lang="en-US" altLang="en-US"/>
          </a:p>
        </p:txBody>
      </p:sp>
    </p:spTree>
    <p:extLst>
      <p:ext uri="{BB962C8B-B14F-4D97-AF65-F5344CB8AC3E}">
        <p14:creationId xmlns:p14="http://schemas.microsoft.com/office/powerpoint/2010/main" val="6842078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F53E21D-EF57-4535-9E2E-81406100AD0C}"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66CA36-A63D-423E-9596-EAA11413A14D}" type="slidenum">
              <a:rPr lang="en-US" altLang="en-US"/>
              <a:pPr>
                <a:defRPr/>
              </a:pPr>
              <a:t>‹#›</a:t>
            </a:fld>
            <a:endParaRPr lang="en-US" altLang="en-US"/>
          </a:p>
        </p:txBody>
      </p:sp>
    </p:spTree>
    <p:extLst>
      <p:ext uri="{BB962C8B-B14F-4D97-AF65-F5344CB8AC3E}">
        <p14:creationId xmlns:p14="http://schemas.microsoft.com/office/powerpoint/2010/main" val="10270791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632E68-C442-4A31-8E4B-4AF3C823B2BF}"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835A6D6-BB11-4CE2-9565-47F8D268ADCF}" type="slidenum">
              <a:rPr lang="en-US" altLang="en-US"/>
              <a:pPr>
                <a:defRPr/>
              </a:pPr>
              <a:t>‹#›</a:t>
            </a:fld>
            <a:endParaRPr lang="en-US" altLang="en-US"/>
          </a:p>
        </p:txBody>
      </p:sp>
    </p:spTree>
    <p:extLst>
      <p:ext uri="{BB962C8B-B14F-4D97-AF65-F5344CB8AC3E}">
        <p14:creationId xmlns:p14="http://schemas.microsoft.com/office/powerpoint/2010/main" val="19687803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9F0C9DC-96D0-4C4D-B09F-B6B877550C43}"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48C6312-1B5D-48AE-99C6-3CF60A5F9E18}" type="slidenum">
              <a:rPr lang="en-US" altLang="en-US"/>
              <a:pPr>
                <a:defRPr/>
              </a:pPr>
              <a:t>‹#›</a:t>
            </a:fld>
            <a:endParaRPr lang="en-US" altLang="en-US"/>
          </a:p>
        </p:txBody>
      </p:sp>
    </p:spTree>
    <p:extLst>
      <p:ext uri="{BB962C8B-B14F-4D97-AF65-F5344CB8AC3E}">
        <p14:creationId xmlns:p14="http://schemas.microsoft.com/office/powerpoint/2010/main" val="27954463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489CB81-CB29-4D53-BB84-E9262A99D579}"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DC5441C-B78F-4AC5-A4C6-9123B0C84022}" type="slidenum">
              <a:rPr lang="en-US" altLang="en-US"/>
              <a:pPr>
                <a:defRPr/>
              </a:pPr>
              <a:t>‹#›</a:t>
            </a:fld>
            <a:endParaRPr lang="en-US" altLang="en-US"/>
          </a:p>
        </p:txBody>
      </p:sp>
    </p:spTree>
    <p:extLst>
      <p:ext uri="{BB962C8B-B14F-4D97-AF65-F5344CB8AC3E}">
        <p14:creationId xmlns:p14="http://schemas.microsoft.com/office/powerpoint/2010/main" val="15861534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3B06A98-C34F-4D52-A641-0ADDA6294F3E}"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1ADA368-55ED-44A8-88A0-C2187D704F43}" type="slidenum">
              <a:rPr lang="en-US" altLang="en-US"/>
              <a:pPr>
                <a:defRPr/>
              </a:pPr>
              <a:t>‹#›</a:t>
            </a:fld>
            <a:endParaRPr lang="en-US" altLang="en-US"/>
          </a:p>
        </p:txBody>
      </p:sp>
    </p:spTree>
    <p:extLst>
      <p:ext uri="{BB962C8B-B14F-4D97-AF65-F5344CB8AC3E}">
        <p14:creationId xmlns:p14="http://schemas.microsoft.com/office/powerpoint/2010/main" val="5997534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134CE84-F29A-4E37-8825-C2AC47265DC1}"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04158AD-391C-4C9C-B9FC-38856075A8E8}" type="slidenum">
              <a:rPr lang="en-US" altLang="en-US"/>
              <a:pPr>
                <a:defRPr/>
              </a:pPr>
              <a:t>‹#›</a:t>
            </a:fld>
            <a:endParaRPr lang="en-US" altLang="en-US"/>
          </a:p>
        </p:txBody>
      </p:sp>
    </p:spTree>
    <p:extLst>
      <p:ext uri="{BB962C8B-B14F-4D97-AF65-F5344CB8AC3E}">
        <p14:creationId xmlns:p14="http://schemas.microsoft.com/office/powerpoint/2010/main" val="319133791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96FBFBA-C08E-46F2-B9BC-DACCA216074C}"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6EFFCB-87EB-48B4-8D3B-2C7B3EA261AC}" type="slidenum">
              <a:rPr lang="en-US" altLang="en-US"/>
              <a:pPr>
                <a:defRPr/>
              </a:pPr>
              <a:t>‹#›</a:t>
            </a:fld>
            <a:endParaRPr lang="en-US" altLang="en-US"/>
          </a:p>
        </p:txBody>
      </p:sp>
    </p:spTree>
    <p:extLst>
      <p:ext uri="{BB962C8B-B14F-4D97-AF65-F5344CB8AC3E}">
        <p14:creationId xmlns:p14="http://schemas.microsoft.com/office/powerpoint/2010/main" val="24845634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F83E963-F933-4F33-9330-563083CBB903}"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569E8B-4F60-4154-8C5F-531EB5B9D271}" type="slidenum">
              <a:rPr lang="en-US" altLang="en-US"/>
              <a:pPr>
                <a:defRPr/>
              </a:pPr>
              <a:t>‹#›</a:t>
            </a:fld>
            <a:endParaRPr lang="en-US" altLang="en-US"/>
          </a:p>
        </p:txBody>
      </p:sp>
    </p:spTree>
    <p:extLst>
      <p:ext uri="{BB962C8B-B14F-4D97-AF65-F5344CB8AC3E}">
        <p14:creationId xmlns:p14="http://schemas.microsoft.com/office/powerpoint/2010/main" val="66596663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1295A14-A0FC-41E9-A213-87B263C115A6}"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A37BAB-328E-4339-8729-216DAE7EDF80}" type="slidenum">
              <a:rPr lang="en-US" altLang="en-US"/>
              <a:pPr>
                <a:defRPr/>
              </a:pPr>
              <a:t>‹#›</a:t>
            </a:fld>
            <a:endParaRPr lang="en-US" altLang="en-US"/>
          </a:p>
        </p:txBody>
      </p:sp>
    </p:spTree>
    <p:extLst>
      <p:ext uri="{BB962C8B-B14F-4D97-AF65-F5344CB8AC3E}">
        <p14:creationId xmlns:p14="http://schemas.microsoft.com/office/powerpoint/2010/main" val="171575309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544213AF-26F6-41FA-8D85-E2C5388D6E58}" type="datetimeFigureOut">
              <a:rPr lang="en-US" smtClean="0"/>
              <a:pPr eaLnBrk="1" latinLnBrk="0" hangingPunct="1"/>
              <a:t>5/26/2019</a:t>
            </a:fld>
            <a:endParaRPr lang="en-US" dirty="0">
              <a:solidFill>
                <a:srgbClr val="FFFFFF"/>
              </a:solidFill>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3669A69-3333-4394-8D52-7143CEB449F6}"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1745697F-1BDE-47A0-B0DB-50F04FAB0DDF}" type="slidenum">
              <a:rPr lang="en-US" altLang="en-US"/>
              <a:pPr/>
              <a:t>‹#›</a:t>
            </a:fld>
            <a:endParaRPr lang="en-US" altLang="en-US"/>
          </a:p>
        </p:txBody>
      </p:sp>
    </p:spTree>
    <p:extLst>
      <p:ext uri="{BB962C8B-B14F-4D97-AF65-F5344CB8AC3E}">
        <p14:creationId xmlns:p14="http://schemas.microsoft.com/office/powerpoint/2010/main" val="16962773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eaLnBrk="1" latinLnBrk="0" hangingPunct="1"/>
            <a:fld id="{544213AF-26F6-41FA-8D85-E2C5388D6E58}" type="datetimeFigureOut">
              <a:rPr lang="en-US" smtClean="0"/>
              <a:pPr eaLnBrk="1" latinLnBrk="0" hangingPunct="1"/>
              <a:t>5/26/2019</a:t>
            </a:fld>
            <a:endParaRPr lang="en-US">
              <a:solidFill>
                <a:schemeClr val="tx1"/>
              </a:solidFill>
            </a:endParaRPr>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BBC35B-A44B-4119-B8DA-DE9E3DFADA20}" type="slidenum">
              <a:rPr kumimoji="0" lang="en-US" smtClean="0"/>
              <a:pPr eaLnBrk="1" latinLnBrk="0" hangingPunct="1"/>
              <a:t>‹#›</a:t>
            </a:fld>
            <a:endParaRPr kumimoji="0" lang="en-US">
              <a:solidFill>
                <a:schemeClr val="tx1"/>
              </a:solidFill>
            </a:endParaRP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5/26/2019</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C6B0466-83E5-4E8A-9B59-A0CD3ADB5F14}"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8509916-B86E-48B9-A739-FD4D90201260}" type="slidenum">
              <a:rPr lang="en-US" altLang="en-US"/>
              <a:pPr/>
              <a:t>‹#›</a:t>
            </a:fld>
            <a:endParaRPr lang="en-US" altLang="en-US"/>
          </a:p>
        </p:txBody>
      </p:sp>
    </p:spTree>
    <p:extLst>
      <p:ext uri="{BB962C8B-B14F-4D97-AF65-F5344CB8AC3E}">
        <p14:creationId xmlns:p14="http://schemas.microsoft.com/office/powerpoint/2010/main" val="39220086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65566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7770801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68482274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08466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5062112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09891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8533913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705350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28142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9551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EAC0860-C74B-44B5-9780-BA185326F111}"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E1456929-76AE-4758-962A-23406B7E0BCE}" type="slidenum">
              <a:rPr lang="en-US" altLang="en-US"/>
              <a:pPr/>
              <a:t>‹#›</a:t>
            </a:fld>
            <a:endParaRPr lang="en-US" altLang="en-US"/>
          </a:p>
        </p:txBody>
      </p:sp>
    </p:spTree>
    <p:extLst>
      <p:ext uri="{BB962C8B-B14F-4D97-AF65-F5344CB8AC3E}">
        <p14:creationId xmlns:p14="http://schemas.microsoft.com/office/powerpoint/2010/main" val="27443484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702939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998986355"/>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31121658"/>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77480363"/>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AE840E0-4A36-46D0-8435-E821901AE95B}"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9ABB8D6-00B4-497D-8825-307F53D3A11C}" type="slidenum">
              <a:rPr lang="en-US" altLang="en-US"/>
              <a:pPr/>
              <a:t>‹#›</a:t>
            </a:fld>
            <a:endParaRPr lang="en-US" altLang="en-US"/>
          </a:p>
        </p:txBody>
      </p:sp>
    </p:spTree>
    <p:extLst>
      <p:ext uri="{BB962C8B-B14F-4D97-AF65-F5344CB8AC3E}">
        <p14:creationId xmlns:p14="http://schemas.microsoft.com/office/powerpoint/2010/main" val="2049081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EAE85F2-4039-4DA2-BD1B-D515BDB89C66}"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9BF6EFC-1760-443E-ABF6-209E23B2DA4B}" type="slidenum">
              <a:rPr lang="en-US" altLang="en-US"/>
              <a:pPr/>
              <a:t>‹#›</a:t>
            </a:fld>
            <a:endParaRPr lang="en-US" altLang="en-US"/>
          </a:p>
        </p:txBody>
      </p:sp>
    </p:spTree>
    <p:extLst>
      <p:ext uri="{BB962C8B-B14F-4D97-AF65-F5344CB8AC3E}">
        <p14:creationId xmlns:p14="http://schemas.microsoft.com/office/powerpoint/2010/main" val="357724987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56EE4B9-3541-4445-AB22-75CCA0CA6D68}"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87209B4-CA57-4F55-89EA-FFEFA6EC6A3E}" type="slidenum">
              <a:rPr lang="en-US" altLang="en-US"/>
              <a:pPr/>
              <a:t>‹#›</a:t>
            </a:fld>
            <a:endParaRPr lang="en-US" altLang="en-US"/>
          </a:p>
        </p:txBody>
      </p:sp>
    </p:spTree>
    <p:extLst>
      <p:ext uri="{BB962C8B-B14F-4D97-AF65-F5344CB8AC3E}">
        <p14:creationId xmlns:p14="http://schemas.microsoft.com/office/powerpoint/2010/main" val="273204460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4AA69EED-C93D-46DE-BAC7-C363AF01FC5B}"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05A7A60-366E-455B-A354-4EA761A1598C}" type="slidenum">
              <a:rPr lang="en-US" altLang="en-US"/>
              <a:pPr/>
              <a:t>‹#›</a:t>
            </a:fld>
            <a:endParaRPr lang="en-US" altLang="en-US"/>
          </a:p>
        </p:txBody>
      </p:sp>
    </p:spTree>
    <p:extLst>
      <p:ext uri="{BB962C8B-B14F-4D97-AF65-F5344CB8AC3E}">
        <p14:creationId xmlns:p14="http://schemas.microsoft.com/office/powerpoint/2010/main" val="158791130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680C3FB-FE5D-4B83-8EC6-A85C07D53374}"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08026DF3-9B06-4E68-B3A6-93D15B1CC03B}" type="slidenum">
              <a:rPr lang="en-US" altLang="en-US"/>
              <a:pPr/>
              <a:t>‹#›</a:t>
            </a:fld>
            <a:endParaRPr lang="en-US" altLang="en-US"/>
          </a:p>
        </p:txBody>
      </p:sp>
    </p:spTree>
    <p:extLst>
      <p:ext uri="{BB962C8B-B14F-4D97-AF65-F5344CB8AC3E}">
        <p14:creationId xmlns:p14="http://schemas.microsoft.com/office/powerpoint/2010/main" val="309611048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4A7597E-76B8-404F-8951-04ABE9D0342A}"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332EF3D-AF88-4525-AEF2-1174B025DEB7}" type="slidenum">
              <a:rPr lang="en-US" altLang="en-US"/>
              <a:pPr/>
              <a:t>‹#›</a:t>
            </a:fld>
            <a:endParaRPr lang="en-US" altLang="en-US"/>
          </a:p>
        </p:txBody>
      </p:sp>
    </p:spTree>
    <p:extLst>
      <p:ext uri="{BB962C8B-B14F-4D97-AF65-F5344CB8AC3E}">
        <p14:creationId xmlns:p14="http://schemas.microsoft.com/office/powerpoint/2010/main" val="336150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6179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C077E3A-D631-46C5-8D58-085148EC2E23}"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B2FD6ED-32CE-4997-8FF4-B5322165C743}" type="slidenum">
              <a:rPr lang="en-US" altLang="en-US"/>
              <a:pPr/>
              <a:t>‹#›</a:t>
            </a:fld>
            <a:endParaRPr lang="en-US" altLang="en-US"/>
          </a:p>
        </p:txBody>
      </p:sp>
    </p:spTree>
    <p:extLst>
      <p:ext uri="{BB962C8B-B14F-4D97-AF65-F5344CB8AC3E}">
        <p14:creationId xmlns:p14="http://schemas.microsoft.com/office/powerpoint/2010/main" val="208227677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C6EEA66-D83E-4A1A-AB16-9CDB75E9C64B}"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9EF6935C-BBDA-4BC4-A36D-8B6348CAB876}" type="slidenum">
              <a:rPr lang="en-US" altLang="en-US"/>
              <a:pPr/>
              <a:t>‹#›</a:t>
            </a:fld>
            <a:endParaRPr lang="en-US" altLang="en-US"/>
          </a:p>
        </p:txBody>
      </p:sp>
    </p:spTree>
    <p:extLst>
      <p:ext uri="{BB962C8B-B14F-4D97-AF65-F5344CB8AC3E}">
        <p14:creationId xmlns:p14="http://schemas.microsoft.com/office/powerpoint/2010/main" val="410841652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AC89313-60E8-4F1E-BCDC-14C65D0DB356}"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82FFBA5-FDF6-4251-8DC7-ED2A401E954C}" type="slidenum">
              <a:rPr lang="en-US" altLang="en-US"/>
              <a:pPr/>
              <a:t>‹#›</a:t>
            </a:fld>
            <a:endParaRPr lang="en-US" altLang="en-US"/>
          </a:p>
        </p:txBody>
      </p:sp>
    </p:spTree>
    <p:extLst>
      <p:ext uri="{BB962C8B-B14F-4D97-AF65-F5344CB8AC3E}">
        <p14:creationId xmlns:p14="http://schemas.microsoft.com/office/powerpoint/2010/main" val="189683332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0F487A2-0C0E-4DE6-BEE9-DF6C5BEC5A60}"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BD09F3-1945-40CF-827C-F8B019935DFE}" type="slidenum">
              <a:rPr lang="en-US" altLang="en-US"/>
              <a:pPr/>
              <a:t>‹#›</a:t>
            </a:fld>
            <a:endParaRPr lang="en-US" altLang="en-US"/>
          </a:p>
        </p:txBody>
      </p:sp>
    </p:spTree>
    <p:extLst>
      <p:ext uri="{BB962C8B-B14F-4D97-AF65-F5344CB8AC3E}">
        <p14:creationId xmlns:p14="http://schemas.microsoft.com/office/powerpoint/2010/main" val="234209346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8CB53E7-845B-47A8-B26A-4425A5CD014D}"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A18C25F-5112-4F8D-A58E-6B1183D1338A}" type="slidenum">
              <a:rPr lang="en-US" altLang="en-US"/>
              <a:pPr/>
              <a:t>‹#›</a:t>
            </a:fld>
            <a:endParaRPr lang="en-US" altLang="en-US"/>
          </a:p>
        </p:txBody>
      </p:sp>
    </p:spTree>
    <p:extLst>
      <p:ext uri="{BB962C8B-B14F-4D97-AF65-F5344CB8AC3E}">
        <p14:creationId xmlns:p14="http://schemas.microsoft.com/office/powerpoint/2010/main" val="335352586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D4B026C-0457-4803-9F41-54328E521778}"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220A5B6-F1A8-4BA0-A805-A114F4195067}" type="slidenum">
              <a:rPr lang="en-US" altLang="en-US"/>
              <a:pPr/>
              <a:t>‹#›</a:t>
            </a:fld>
            <a:endParaRPr lang="en-US" altLang="en-US"/>
          </a:p>
        </p:txBody>
      </p:sp>
    </p:spTree>
    <p:extLst>
      <p:ext uri="{BB962C8B-B14F-4D97-AF65-F5344CB8AC3E}">
        <p14:creationId xmlns:p14="http://schemas.microsoft.com/office/powerpoint/2010/main" val="249683132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965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641963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60325199"/>
      </p:ext>
    </p:extLst>
  </p:cSld>
  <p:clrMapOvr>
    <a:masterClrMapping/>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106367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258562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134E9AD-4890-4379-93DF-4FB2B8B905B5}"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D1B1A7B-271E-40F9-90E6-8DA9106E64B2}" type="slidenum">
              <a:rPr lang="en-US" altLang="en-US"/>
              <a:pPr/>
              <a:t>‹#›</a:t>
            </a:fld>
            <a:endParaRPr lang="en-US" altLang="en-US"/>
          </a:p>
        </p:txBody>
      </p:sp>
    </p:spTree>
    <p:extLst>
      <p:ext uri="{BB962C8B-B14F-4D97-AF65-F5344CB8AC3E}">
        <p14:creationId xmlns:p14="http://schemas.microsoft.com/office/powerpoint/2010/main" val="258726108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34556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82617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153279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024090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6491204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686512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0524106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66138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771801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938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339399E-50ED-41EB-9414-B1B9D4B7B439}"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AB656AD-69FD-481E-941C-E6950223DFBA}" type="slidenum">
              <a:rPr lang="en-US" altLang="en-US"/>
              <a:pPr/>
              <a:t>‹#›</a:t>
            </a:fld>
            <a:endParaRPr lang="en-US" altLang="en-US"/>
          </a:p>
        </p:txBody>
      </p:sp>
    </p:spTree>
    <p:extLst>
      <p:ext uri="{BB962C8B-B14F-4D97-AF65-F5344CB8AC3E}">
        <p14:creationId xmlns:p14="http://schemas.microsoft.com/office/powerpoint/2010/main" val="20276291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4189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712537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4998964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76105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2962142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3468130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946637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54839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1045766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08227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71A77C5-FF13-4C35-BA99-1F7B4A0C27F8}"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F109551-DE64-400F-8A7F-5F21ED827431}" type="slidenum">
              <a:rPr lang="en-US" altLang="en-US"/>
              <a:pPr/>
              <a:t>‹#›</a:t>
            </a:fld>
            <a:endParaRPr lang="en-US" altLang="en-US"/>
          </a:p>
        </p:txBody>
      </p:sp>
    </p:spTree>
    <p:extLst>
      <p:ext uri="{BB962C8B-B14F-4D97-AF65-F5344CB8AC3E}">
        <p14:creationId xmlns:p14="http://schemas.microsoft.com/office/powerpoint/2010/main" val="305042687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643916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987105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251968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812294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4915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7726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653205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96568410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25355522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1992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04264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8983747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0272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03692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3307552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490457"/>
      </p:ext>
    </p:extLst>
  </p:cSld>
  <p:clrMapOvr>
    <a:masterClrMapping/>
  </p:clrMapOvr>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1227792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1739095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193833965"/>
      </p:ext>
    </p:extLst>
  </p:cSld>
  <p:clrMapOvr>
    <a:masterClrMapping/>
  </p:clrMapOvr>
  <p:transition>
    <p:fade thruBlk="1"/>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810020352"/>
      </p:ext>
    </p:extLst>
  </p:cSld>
  <p:clrMapOvr>
    <a:masterClrMapping/>
  </p:clrMapOvr>
  <p:transition>
    <p:fade thruBlk="1"/>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06238743"/>
      </p:ext>
    </p:extLst>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1315788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bwMode="auto">
          <a:xfrm>
            <a:off x="611188" y="2363788"/>
            <a:ext cx="6338887" cy="509587"/>
          </a:xfrm>
          <a:ln w="9525" algn="ctr"/>
        </p:spPr>
        <p:txBody>
          <a:bodyPr lIns="82314" tIns="41157" rIns="82314" bIns="41157" anchor="t">
            <a:spAutoFit/>
          </a:bodyPr>
          <a:lstStyle>
            <a:lvl1pPr defTabSz="823913">
              <a:spcBef>
                <a:spcPct val="50000"/>
              </a:spcBef>
              <a:defRPr sz="2800"/>
            </a:lvl1pPr>
          </a:lstStyle>
          <a:p>
            <a:r>
              <a:rPr lang="en-US" smtClean="0"/>
              <a:t>Click to edit Master title style</a:t>
            </a:r>
            <a:endParaRPr lang="en-US"/>
          </a:p>
        </p:txBody>
      </p:sp>
    </p:spTree>
    <p:extLst>
      <p:ext uri="{BB962C8B-B14F-4D97-AF65-F5344CB8AC3E}">
        <p14:creationId xmlns:p14="http://schemas.microsoft.com/office/powerpoint/2010/main" val="32896496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44488"/>
            <a:ext cx="7192963" cy="3667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748512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69580699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862374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0013919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61239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505886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661592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974038"/>
      </p:ext>
    </p:extLst>
  </p:cSld>
  <p:clrMapOvr>
    <a:masterClrMapping/>
  </p:clrMapOvr>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28860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28048992"/>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8731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76091624"/>
      </p:ext>
    </p:extLst>
  </p:cSld>
  <p:clrMapOvr>
    <a:masterClrMapping/>
  </p:clrMapOvr>
  <p:transition>
    <p:fade thruBlk="1"/>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549432426"/>
      </p:ext>
    </p:extLst>
  </p:cSld>
  <p:clrMapOvr>
    <a:masterClrMapping/>
  </p:clrMapOvr>
  <p:transition>
    <p:fade thruBlk="1"/>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90327998"/>
      </p:ext>
    </p:extLst>
  </p:cSld>
  <p:clrMapOvr>
    <a:masterClrMapping/>
  </p:clrMapOvr>
  <p:transition>
    <p:fade thruBlk="1"/>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646322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3573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67967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44696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52855930"/>
      </p:ext>
    </p:extLst>
  </p:cSld>
  <p:clrMapOvr>
    <a:masterClrMapping/>
  </p:clrMapOvr>
  <p:transition spd="med">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99558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7616258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20826489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442178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4104277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3970022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287432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7737140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5860806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300669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81571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7339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36980988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39957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98599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0772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3423054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8266719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3595611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7283189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275715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5781496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64959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9347476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0122670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5557885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8531216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8220687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289021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0335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036462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031486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31364499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3422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88905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3580265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314987512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813768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3326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7147629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74664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65679224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29671153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411277974"/>
      </p:ext>
    </p:extLst>
  </p:cSld>
  <p:clrMapOvr>
    <a:masterClrMapping/>
  </p:clrMapOvr>
  <p:transition>
    <p:fade thruBlk="1"/>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4188578580"/>
      </p:ext>
    </p:extLst>
  </p:cSld>
  <p:clrMapOvr>
    <a:masterClrMapping/>
  </p:clrMapOvr>
  <p:transition>
    <p:fade thruBlk="1"/>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61947819"/>
      </p:ext>
    </p:extLst>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74031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061647592"/>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17997671"/>
      </p:ext>
    </p:extLst>
  </p:cSld>
  <p:clrMapOvr>
    <a:masterClrMapping/>
  </p:clrMapOvr>
  <p:transition spd="med">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894899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9350D0B-4465-4F12-AF6D-4BAF90244ECF}"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8267352-941A-473D-A639-591E5CEFC707}" type="slidenum">
              <a:rPr lang="en-US" altLang="en-US"/>
              <a:pPr>
                <a:defRPr/>
              </a:pPr>
              <a:t>‹#›</a:t>
            </a:fld>
            <a:endParaRPr lang="en-US" altLang="en-US"/>
          </a:p>
        </p:txBody>
      </p:sp>
    </p:spTree>
    <p:extLst>
      <p:ext uri="{BB962C8B-B14F-4D97-AF65-F5344CB8AC3E}">
        <p14:creationId xmlns:p14="http://schemas.microsoft.com/office/powerpoint/2010/main" val="101568664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EB7FB1-AF3E-4AEF-94F9-BB1406F3EDA2}"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EE1450-3B68-44BD-8470-423AB178736E}" type="slidenum">
              <a:rPr lang="en-US" altLang="en-US"/>
              <a:pPr>
                <a:defRPr/>
              </a:pPr>
              <a:t>‹#›</a:t>
            </a:fld>
            <a:endParaRPr lang="en-US" altLang="en-US"/>
          </a:p>
        </p:txBody>
      </p:sp>
    </p:spTree>
    <p:extLst>
      <p:ext uri="{BB962C8B-B14F-4D97-AF65-F5344CB8AC3E}">
        <p14:creationId xmlns:p14="http://schemas.microsoft.com/office/powerpoint/2010/main" val="129068233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501C094-4392-471D-86C4-124655E31BCA}"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CA79D4-BCF7-4570-8654-9F9205A4829B}" type="slidenum">
              <a:rPr lang="en-US" altLang="en-US"/>
              <a:pPr>
                <a:defRPr/>
              </a:pPr>
              <a:t>‹#›</a:t>
            </a:fld>
            <a:endParaRPr lang="en-US" altLang="en-US"/>
          </a:p>
        </p:txBody>
      </p:sp>
    </p:spTree>
    <p:extLst>
      <p:ext uri="{BB962C8B-B14F-4D97-AF65-F5344CB8AC3E}">
        <p14:creationId xmlns:p14="http://schemas.microsoft.com/office/powerpoint/2010/main" val="63885027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65827B3-2AEA-4416-9EE8-13C0B4A42D78}"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269CC5-1D06-490E-ADE6-9183C5EB1E58}" type="slidenum">
              <a:rPr lang="en-US" altLang="en-US"/>
              <a:pPr>
                <a:defRPr/>
              </a:pPr>
              <a:t>‹#›</a:t>
            </a:fld>
            <a:endParaRPr lang="en-US" altLang="en-US"/>
          </a:p>
        </p:txBody>
      </p:sp>
    </p:spTree>
    <p:extLst>
      <p:ext uri="{BB962C8B-B14F-4D97-AF65-F5344CB8AC3E}">
        <p14:creationId xmlns:p14="http://schemas.microsoft.com/office/powerpoint/2010/main" val="373921261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AA8EFA3-08CC-475D-98F0-2A30F85C8196}"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655B44B-6602-451D-98AD-6D52C91F09F8}" type="slidenum">
              <a:rPr lang="en-US" altLang="en-US"/>
              <a:pPr>
                <a:defRPr/>
              </a:pPr>
              <a:t>‹#›</a:t>
            </a:fld>
            <a:endParaRPr lang="en-US" altLang="en-US"/>
          </a:p>
        </p:txBody>
      </p:sp>
    </p:spTree>
    <p:extLst>
      <p:ext uri="{BB962C8B-B14F-4D97-AF65-F5344CB8AC3E}">
        <p14:creationId xmlns:p14="http://schemas.microsoft.com/office/powerpoint/2010/main" val="36749104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138EA3D-D3BD-4EF7-99CA-BFB13DA19690}"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B9CDDE1-6D79-4A8F-8C44-8FCD88DF097C}" type="slidenum">
              <a:rPr lang="en-US" altLang="en-US"/>
              <a:pPr>
                <a:defRPr/>
              </a:pPr>
              <a:t>‹#›</a:t>
            </a:fld>
            <a:endParaRPr lang="en-US" altLang="en-US"/>
          </a:p>
        </p:txBody>
      </p:sp>
    </p:spTree>
    <p:extLst>
      <p:ext uri="{BB962C8B-B14F-4D97-AF65-F5344CB8AC3E}">
        <p14:creationId xmlns:p14="http://schemas.microsoft.com/office/powerpoint/2010/main" val="56333185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CECC20A-1A78-4FA4-896A-25479FF6106A}"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CF4CC97-823A-4F48-A242-AFBD28A117A6}" type="slidenum">
              <a:rPr lang="en-US" altLang="en-US"/>
              <a:pPr>
                <a:defRPr/>
              </a:pPr>
              <a:t>‹#›</a:t>
            </a:fld>
            <a:endParaRPr lang="en-US" altLang="en-US"/>
          </a:p>
        </p:txBody>
      </p:sp>
    </p:spTree>
    <p:extLst>
      <p:ext uri="{BB962C8B-B14F-4D97-AF65-F5344CB8AC3E}">
        <p14:creationId xmlns:p14="http://schemas.microsoft.com/office/powerpoint/2010/main" val="3393202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8119529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6CA42A4-DAF3-4441-A3A6-A4FAA7CFBDB6}"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A3267F-37A0-429C-9323-16464AEF5F05}" type="slidenum">
              <a:rPr lang="en-US" altLang="en-US"/>
              <a:pPr>
                <a:defRPr/>
              </a:pPr>
              <a:t>‹#›</a:t>
            </a:fld>
            <a:endParaRPr lang="en-US" altLang="en-US"/>
          </a:p>
        </p:txBody>
      </p:sp>
    </p:spTree>
    <p:extLst>
      <p:ext uri="{BB962C8B-B14F-4D97-AF65-F5344CB8AC3E}">
        <p14:creationId xmlns:p14="http://schemas.microsoft.com/office/powerpoint/2010/main" val="99343763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F27AFA9-2230-41FD-99F6-389AF96C6D5B}"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10E8EC-5509-4999-A2F8-1B7FB1D0AB8B}" type="slidenum">
              <a:rPr lang="en-US" altLang="en-US"/>
              <a:pPr>
                <a:defRPr/>
              </a:pPr>
              <a:t>‹#›</a:t>
            </a:fld>
            <a:endParaRPr lang="en-US" altLang="en-US"/>
          </a:p>
        </p:txBody>
      </p:sp>
    </p:spTree>
    <p:extLst>
      <p:ext uri="{BB962C8B-B14F-4D97-AF65-F5344CB8AC3E}">
        <p14:creationId xmlns:p14="http://schemas.microsoft.com/office/powerpoint/2010/main" val="375947757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905AF1-CDE6-431F-A7D1-58A1A3BCB449}"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FFF2DB-20F1-49EC-9360-8666C6359868}" type="slidenum">
              <a:rPr lang="en-US" altLang="en-US"/>
              <a:pPr>
                <a:defRPr/>
              </a:pPr>
              <a:t>‹#›</a:t>
            </a:fld>
            <a:endParaRPr lang="en-US" altLang="en-US"/>
          </a:p>
        </p:txBody>
      </p:sp>
    </p:spTree>
    <p:extLst>
      <p:ext uri="{BB962C8B-B14F-4D97-AF65-F5344CB8AC3E}">
        <p14:creationId xmlns:p14="http://schemas.microsoft.com/office/powerpoint/2010/main" val="314333995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1A84E8A-D9B8-475B-A5FD-A19D078C6E6C}"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011CB1E-F88E-47A3-8E26-FF76FC72EDA9}" type="slidenum">
              <a:rPr lang="en-US" altLang="en-US"/>
              <a:pPr>
                <a:defRPr/>
              </a:pPr>
              <a:t>‹#›</a:t>
            </a:fld>
            <a:endParaRPr lang="en-US" altLang="en-US"/>
          </a:p>
        </p:txBody>
      </p:sp>
    </p:spTree>
    <p:extLst>
      <p:ext uri="{BB962C8B-B14F-4D97-AF65-F5344CB8AC3E}">
        <p14:creationId xmlns:p14="http://schemas.microsoft.com/office/powerpoint/2010/main" val="211531192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12264670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27394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49266367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497394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679873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79360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2290447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2084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60156717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58100854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795194276"/>
      </p:ext>
    </p:extLst>
  </p:cSld>
  <p:clrMapOvr>
    <a:masterClrMapping/>
  </p:clrMapOvr>
  <p:transition>
    <p:fade thruBlk="1"/>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175712134"/>
      </p:ext>
    </p:extLst>
  </p:cSld>
  <p:clrMapOvr>
    <a:masterClrMapping/>
  </p:clrMapOvr>
  <p:transition>
    <p:fade thruBlk="1"/>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8953710"/>
      </p:ext>
    </p:extLst>
  </p:cSld>
  <p:clrMapOvr>
    <a:masterClrMapping/>
  </p:clrMapOvr>
  <p:transition>
    <p:fade thruBlk="1"/>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42968711"/>
      </p:ext>
    </p:extLst>
  </p:cSld>
  <p:clrMapOvr>
    <a:masterClrMapping/>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62320638"/>
      </p:ext>
    </p:extLst>
  </p:cSld>
  <p:clrMapOvr>
    <a:masterClrMapping/>
  </p:clrMapOvr>
  <p:transition spd="med">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623788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03581D8-423E-486B-BD13-3D36472BA79E}"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B02187-D216-41FF-96AA-1FD0B5B8BCD2}" type="slidenum">
              <a:rPr lang="en-US" altLang="en-US"/>
              <a:pPr>
                <a:defRPr/>
              </a:pPr>
              <a:t>‹#›</a:t>
            </a:fld>
            <a:endParaRPr lang="en-US" altLang="en-US"/>
          </a:p>
        </p:txBody>
      </p:sp>
    </p:spTree>
    <p:extLst>
      <p:ext uri="{BB962C8B-B14F-4D97-AF65-F5344CB8AC3E}">
        <p14:creationId xmlns:p14="http://schemas.microsoft.com/office/powerpoint/2010/main" val="3761226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8986394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CC31524-6EE6-4DEC-B0F2-BB2BBFFD2D56}"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872BC4-625F-4FB7-BDEC-A55136B41635}" type="slidenum">
              <a:rPr lang="en-US" altLang="en-US"/>
              <a:pPr>
                <a:defRPr/>
              </a:pPr>
              <a:t>‹#›</a:t>
            </a:fld>
            <a:endParaRPr lang="en-US" altLang="en-US"/>
          </a:p>
        </p:txBody>
      </p:sp>
    </p:spTree>
    <p:extLst>
      <p:ext uri="{BB962C8B-B14F-4D97-AF65-F5344CB8AC3E}">
        <p14:creationId xmlns:p14="http://schemas.microsoft.com/office/powerpoint/2010/main" val="95287020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D599A0B-C942-4ECD-804A-BD9C3A4A79D1}"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4F2951-0EE3-4536-8A12-C9DA1CA07D3D}" type="slidenum">
              <a:rPr lang="en-US" altLang="en-US"/>
              <a:pPr>
                <a:defRPr/>
              </a:pPr>
              <a:t>‹#›</a:t>
            </a:fld>
            <a:endParaRPr lang="en-US" altLang="en-US"/>
          </a:p>
        </p:txBody>
      </p:sp>
    </p:spTree>
    <p:extLst>
      <p:ext uri="{BB962C8B-B14F-4D97-AF65-F5344CB8AC3E}">
        <p14:creationId xmlns:p14="http://schemas.microsoft.com/office/powerpoint/2010/main" val="364279255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A4C36B5-09AA-4D6A-AA99-A30D4813E415}"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9792325-0DEB-46EC-B7CD-FCE70979D16A}" type="slidenum">
              <a:rPr lang="en-US" altLang="en-US"/>
              <a:pPr>
                <a:defRPr/>
              </a:pPr>
              <a:t>‹#›</a:t>
            </a:fld>
            <a:endParaRPr lang="en-US" altLang="en-US"/>
          </a:p>
        </p:txBody>
      </p:sp>
    </p:spTree>
    <p:extLst>
      <p:ext uri="{BB962C8B-B14F-4D97-AF65-F5344CB8AC3E}">
        <p14:creationId xmlns:p14="http://schemas.microsoft.com/office/powerpoint/2010/main" val="424521648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9D40A27-260C-4320-89C1-38AEF162663B}"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6402259-F2D6-4165-936C-2D1273E1EED7}" type="slidenum">
              <a:rPr lang="en-US" altLang="en-US"/>
              <a:pPr>
                <a:defRPr/>
              </a:pPr>
              <a:t>‹#›</a:t>
            </a:fld>
            <a:endParaRPr lang="en-US" altLang="en-US"/>
          </a:p>
        </p:txBody>
      </p:sp>
    </p:spTree>
    <p:extLst>
      <p:ext uri="{BB962C8B-B14F-4D97-AF65-F5344CB8AC3E}">
        <p14:creationId xmlns:p14="http://schemas.microsoft.com/office/powerpoint/2010/main" val="365053524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83AF221-435C-4092-AC61-DA0F5E26B86A}"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B004F2-1ED5-4C62-94D8-7C405C4FF99E}" type="slidenum">
              <a:rPr lang="en-US" altLang="en-US"/>
              <a:pPr>
                <a:defRPr/>
              </a:pPr>
              <a:t>‹#›</a:t>
            </a:fld>
            <a:endParaRPr lang="en-US" altLang="en-US"/>
          </a:p>
        </p:txBody>
      </p:sp>
    </p:spTree>
    <p:extLst>
      <p:ext uri="{BB962C8B-B14F-4D97-AF65-F5344CB8AC3E}">
        <p14:creationId xmlns:p14="http://schemas.microsoft.com/office/powerpoint/2010/main" val="238738367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79C7238-B22B-4867-8C0E-F48718255260}"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E81EE28-AE17-42BC-8642-8704846106EF}" type="slidenum">
              <a:rPr lang="en-US" altLang="en-US"/>
              <a:pPr>
                <a:defRPr/>
              </a:pPr>
              <a:t>‹#›</a:t>
            </a:fld>
            <a:endParaRPr lang="en-US" altLang="en-US"/>
          </a:p>
        </p:txBody>
      </p:sp>
    </p:spTree>
    <p:extLst>
      <p:ext uri="{BB962C8B-B14F-4D97-AF65-F5344CB8AC3E}">
        <p14:creationId xmlns:p14="http://schemas.microsoft.com/office/powerpoint/2010/main" val="120012743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52C6AB5-FFD6-4E6A-A44F-395D0D3C3790}"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8103E70-F5D1-469D-9D29-BC3B349F360E}" type="slidenum">
              <a:rPr lang="en-US" altLang="en-US"/>
              <a:pPr>
                <a:defRPr/>
              </a:pPr>
              <a:t>‹#›</a:t>
            </a:fld>
            <a:endParaRPr lang="en-US" altLang="en-US"/>
          </a:p>
        </p:txBody>
      </p:sp>
    </p:spTree>
    <p:extLst>
      <p:ext uri="{BB962C8B-B14F-4D97-AF65-F5344CB8AC3E}">
        <p14:creationId xmlns:p14="http://schemas.microsoft.com/office/powerpoint/2010/main" val="312688518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871407-1D83-4CDF-B5D5-57844A901FD9}"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3EEDA5-1319-4D2D-A075-F6AEBA533EFA}" type="slidenum">
              <a:rPr lang="en-US" altLang="en-US"/>
              <a:pPr>
                <a:defRPr/>
              </a:pPr>
              <a:t>‹#›</a:t>
            </a:fld>
            <a:endParaRPr lang="en-US" altLang="en-US"/>
          </a:p>
        </p:txBody>
      </p:sp>
    </p:spTree>
    <p:extLst>
      <p:ext uri="{BB962C8B-B14F-4D97-AF65-F5344CB8AC3E}">
        <p14:creationId xmlns:p14="http://schemas.microsoft.com/office/powerpoint/2010/main" val="10748201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28C9DE-2132-42B7-9E0E-608805A66711}"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91886F-30D0-49E2-809F-0EDC3370B19B}" type="slidenum">
              <a:rPr lang="en-US" altLang="en-US"/>
              <a:pPr>
                <a:defRPr/>
              </a:pPr>
              <a:t>‹#›</a:t>
            </a:fld>
            <a:endParaRPr lang="en-US" altLang="en-US"/>
          </a:p>
        </p:txBody>
      </p:sp>
    </p:spTree>
    <p:extLst>
      <p:ext uri="{BB962C8B-B14F-4D97-AF65-F5344CB8AC3E}">
        <p14:creationId xmlns:p14="http://schemas.microsoft.com/office/powerpoint/2010/main" val="21278102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FE24630-DD61-412D-BA27-1D7C900FB75F}"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389FAB-91DE-4570-A8F4-3A9181DF3200}" type="slidenum">
              <a:rPr lang="en-US" altLang="en-US"/>
              <a:pPr>
                <a:defRPr/>
              </a:pPr>
              <a:t>‹#›</a:t>
            </a:fld>
            <a:endParaRPr lang="en-US" altLang="en-US"/>
          </a:p>
        </p:txBody>
      </p:sp>
    </p:spTree>
    <p:extLst>
      <p:ext uri="{BB962C8B-B14F-4D97-AF65-F5344CB8AC3E}">
        <p14:creationId xmlns:p14="http://schemas.microsoft.com/office/powerpoint/2010/main" val="4176507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422302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3152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655666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362979593"/>
      </p:ext>
    </p:extLst>
  </p:cSld>
  <p:clrMapOvr>
    <a:masterClrMapping/>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49392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2632221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817739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75798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43748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268424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344427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1410918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7947684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9036418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4764911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7770801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350"/>
          </a:p>
        </p:txBody>
      </p:sp>
    </p:spTree>
    <p:extLst>
      <p:ext uri="{BB962C8B-B14F-4D97-AF65-F5344CB8AC3E}">
        <p14:creationId xmlns:p14="http://schemas.microsoft.com/office/powerpoint/2010/main" val="259722657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63211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986398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70250202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3614446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9198449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8323936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3497487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056184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3564674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4432137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5104284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0381005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5710639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9704860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6" name="TextBox 20"/>
          <p:cNvSpPr txBox="1">
            <a:spLocks noChangeArrowheads="1"/>
          </p:cNvSpPr>
          <p:nvPr/>
        </p:nvSpPr>
        <p:spPr bwMode="gray">
          <a:xfrm>
            <a:off x="481013" y="6629400"/>
            <a:ext cx="18208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600" smtClean="0">
                <a:solidFill>
                  <a:srgbClr val="6D6E71"/>
                </a:solidFill>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0797805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350">
              <a:solidFill>
                <a:prstClr val="black"/>
              </a:solidFill>
            </a:endParaRPr>
          </a:p>
        </p:txBody>
      </p:sp>
    </p:spTree>
    <p:extLst>
      <p:ext uri="{BB962C8B-B14F-4D97-AF65-F5344CB8AC3E}">
        <p14:creationId xmlns:p14="http://schemas.microsoft.com/office/powerpoint/2010/main" val="35377416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17175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6948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2590800"/>
            <a:ext cx="7772400" cy="762000"/>
          </a:xfrm>
        </p:spPr>
        <p:txBody>
          <a:bodyPr/>
          <a:lstStyle>
            <a:lvl1pPr algn="r">
              <a:defRPr sz="2800">
                <a:solidFill>
                  <a:srgbClr val="BF1313"/>
                </a:solidFill>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3886200" y="3429000"/>
            <a:ext cx="4800600" cy="609600"/>
          </a:xfrm>
        </p:spPr>
        <p:txBody>
          <a:bodyPr/>
          <a:lstStyle>
            <a:lvl1pPr marL="0" indent="0" algn="r">
              <a:buFont typeface="Wingdings 3" pitchFamily="18" charset="2"/>
              <a:buNone/>
              <a:defRPr sz="2000">
                <a:latin typeface="Arial Narrow" pitchFamily="34" charset="0"/>
              </a:defRPr>
            </a:lvl1pPr>
          </a:lstStyle>
          <a:p>
            <a:r>
              <a:rPr lang="en-US" smtClean="0"/>
              <a:t>Click to edit Master subtitle style</a:t>
            </a:r>
            <a:endParaRPr lang="en-US"/>
          </a:p>
        </p:txBody>
      </p:sp>
      <p:sp>
        <p:nvSpPr>
          <p:cNvPr id="5"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srgbClr val="FFFFFF"/>
                </a:solidFill>
                <a:latin typeface="+mn-lt"/>
                <a:cs typeface="Arial" charset="0"/>
              </a:defRPr>
            </a:lvl1pPr>
          </a:lstStyle>
          <a:p>
            <a:pPr>
              <a:defRPr/>
            </a:pPr>
            <a:r>
              <a:rPr lang="en-US"/>
              <a:t>Confidential © Tech Mahindra  2012</a:t>
            </a:r>
          </a:p>
        </p:txBody>
      </p:sp>
    </p:spTree>
    <p:extLst>
      <p:ext uri="{BB962C8B-B14F-4D97-AF65-F5344CB8AC3E}">
        <p14:creationId xmlns:p14="http://schemas.microsoft.com/office/powerpoint/2010/main" val="168022500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9842048"/>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47422783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274134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91478048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226654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23893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9469174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762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56086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39923384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65363961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568627845"/>
      </p:ext>
    </p:extLst>
  </p:cSld>
  <p:clrMapOvr>
    <a:masterClrMapping/>
  </p:clrMapOvr>
  <p:transition>
    <p:fade thruBlk="1"/>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704108796"/>
      </p:ext>
    </p:extLst>
  </p:cSld>
  <p:clrMapOvr>
    <a:masterClrMapping/>
  </p:clrMapOvr>
  <p:transition>
    <p:fade thruBlk="1"/>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7264780"/>
      </p:ext>
    </p:extLst>
  </p:cSld>
  <p:clrMapOvr>
    <a:masterClrMapping/>
  </p:clrMapOvr>
  <p:transition>
    <p:fade thruBlk="1"/>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45198274"/>
      </p:ext>
    </p:extLst>
  </p:cSld>
  <p:clrMapOvr>
    <a:masterClrMapping/>
  </p:clrMapOvr>
  <p:transition spd="med">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765337194"/>
      </p:ext>
    </p:extLst>
  </p:cSld>
  <p:clrMapOvr>
    <a:masterClrMapping/>
  </p:clrMapOvr>
  <p:transition spd="med">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165196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646D837-5641-49F4-A665-D60A444065E1}"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250AE-05D4-4116-A77D-C3AD7BC08AE2}" type="slidenum">
              <a:rPr lang="en-US" altLang="en-US"/>
              <a:pPr>
                <a:defRPr/>
              </a:pPr>
              <a:t>‹#›</a:t>
            </a:fld>
            <a:endParaRPr lang="en-US" altLang="en-US"/>
          </a:p>
        </p:txBody>
      </p:sp>
    </p:spTree>
    <p:extLst>
      <p:ext uri="{BB962C8B-B14F-4D97-AF65-F5344CB8AC3E}">
        <p14:creationId xmlns:p14="http://schemas.microsoft.com/office/powerpoint/2010/main" val="106050902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06B9DA0-8B85-44F7-9D8D-042DDA4311AD}"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4DC534-0E42-4184-B848-3BD5B22EDFB7}" type="slidenum">
              <a:rPr lang="en-US" altLang="en-US"/>
              <a:pPr>
                <a:defRPr/>
              </a:pPr>
              <a:t>‹#›</a:t>
            </a:fld>
            <a:endParaRPr lang="en-US" altLang="en-US"/>
          </a:p>
        </p:txBody>
      </p:sp>
    </p:spTree>
    <p:extLst>
      <p:ext uri="{BB962C8B-B14F-4D97-AF65-F5344CB8AC3E}">
        <p14:creationId xmlns:p14="http://schemas.microsoft.com/office/powerpoint/2010/main" val="67770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91373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0048186"/>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3A47C8B-57AE-4F6A-A361-2E0237AB7340}"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A24CDD-BDDF-4ECE-9694-C41926FE5B01}" type="slidenum">
              <a:rPr lang="en-US" altLang="en-US"/>
              <a:pPr>
                <a:defRPr/>
              </a:pPr>
              <a:t>‹#›</a:t>
            </a:fld>
            <a:endParaRPr lang="en-US" altLang="en-US"/>
          </a:p>
        </p:txBody>
      </p:sp>
    </p:spTree>
    <p:extLst>
      <p:ext uri="{BB962C8B-B14F-4D97-AF65-F5344CB8AC3E}">
        <p14:creationId xmlns:p14="http://schemas.microsoft.com/office/powerpoint/2010/main" val="292759587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F67556F-0C19-45B7-94F2-483CF6E1F110}"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47E03F-C753-4486-B1FF-1571F3480BFF}" type="slidenum">
              <a:rPr lang="en-US" altLang="en-US"/>
              <a:pPr>
                <a:defRPr/>
              </a:pPr>
              <a:t>‹#›</a:t>
            </a:fld>
            <a:endParaRPr lang="en-US" altLang="en-US"/>
          </a:p>
        </p:txBody>
      </p:sp>
    </p:spTree>
    <p:extLst>
      <p:ext uri="{BB962C8B-B14F-4D97-AF65-F5344CB8AC3E}">
        <p14:creationId xmlns:p14="http://schemas.microsoft.com/office/powerpoint/2010/main" val="236082984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3159B0-034A-4BC4-8AAE-B043163BF658}" type="datetimeFigureOut">
              <a:rPr lang="en-US"/>
              <a:pPr>
                <a:defRPr/>
              </a:pPr>
              <a:t>5/26/2019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C0F94C2-70DC-4E52-933B-EC4DE0078C67}" type="slidenum">
              <a:rPr lang="en-US" altLang="en-US"/>
              <a:pPr>
                <a:defRPr/>
              </a:pPr>
              <a:t>‹#›</a:t>
            </a:fld>
            <a:endParaRPr lang="en-US" altLang="en-US"/>
          </a:p>
        </p:txBody>
      </p:sp>
    </p:spTree>
    <p:extLst>
      <p:ext uri="{BB962C8B-B14F-4D97-AF65-F5344CB8AC3E}">
        <p14:creationId xmlns:p14="http://schemas.microsoft.com/office/powerpoint/2010/main" val="217914540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45C0F3D-731E-4FE9-8F1A-09C440A616E2}" type="datetimeFigureOut">
              <a:rPr lang="en-US"/>
              <a:pPr>
                <a:defRPr/>
              </a:pPr>
              <a:t>5/26/2019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98D60-3377-44D2-B29D-18BFC8E71DCB}" type="slidenum">
              <a:rPr lang="en-US" altLang="en-US"/>
              <a:pPr>
                <a:defRPr/>
              </a:pPr>
              <a:t>‹#›</a:t>
            </a:fld>
            <a:endParaRPr lang="en-US" altLang="en-US"/>
          </a:p>
        </p:txBody>
      </p:sp>
    </p:spTree>
    <p:extLst>
      <p:ext uri="{BB962C8B-B14F-4D97-AF65-F5344CB8AC3E}">
        <p14:creationId xmlns:p14="http://schemas.microsoft.com/office/powerpoint/2010/main" val="71099721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033C28-0B70-45C9-8CBB-8BF47CE5BB7C}" type="datetimeFigureOut">
              <a:rPr lang="en-US"/>
              <a:pPr>
                <a:defRPr/>
              </a:pPr>
              <a:t>5/26/2019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AAC4C1B-DFF6-4E67-BEF3-A4081FB50DD4}" type="slidenum">
              <a:rPr lang="en-US" altLang="en-US"/>
              <a:pPr>
                <a:defRPr/>
              </a:pPr>
              <a:t>‹#›</a:t>
            </a:fld>
            <a:endParaRPr lang="en-US" altLang="en-US"/>
          </a:p>
        </p:txBody>
      </p:sp>
    </p:spTree>
    <p:extLst>
      <p:ext uri="{BB962C8B-B14F-4D97-AF65-F5344CB8AC3E}">
        <p14:creationId xmlns:p14="http://schemas.microsoft.com/office/powerpoint/2010/main" val="151347720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7EE5CBA-8FF1-4AC2-9147-0DB43C2CA4CE}"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B18F2C-A4B3-443F-8B1E-EBA0BDDE4298}" type="slidenum">
              <a:rPr lang="en-US" altLang="en-US"/>
              <a:pPr>
                <a:defRPr/>
              </a:pPr>
              <a:t>‹#›</a:t>
            </a:fld>
            <a:endParaRPr lang="en-US" altLang="en-US"/>
          </a:p>
        </p:txBody>
      </p:sp>
    </p:spTree>
    <p:extLst>
      <p:ext uri="{BB962C8B-B14F-4D97-AF65-F5344CB8AC3E}">
        <p14:creationId xmlns:p14="http://schemas.microsoft.com/office/powerpoint/2010/main" val="402153467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1B0A5FF-66BE-48F0-AB40-8086117F5B3C}" type="datetimeFigureOut">
              <a:rPr lang="en-US"/>
              <a:pPr>
                <a:defRPr/>
              </a:pPr>
              <a:t>5/26/2019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7C6274-B1C2-4378-8088-F3AC5C0A1C6E}" type="slidenum">
              <a:rPr lang="en-US" altLang="en-US"/>
              <a:pPr>
                <a:defRPr/>
              </a:pPr>
              <a:t>‹#›</a:t>
            </a:fld>
            <a:endParaRPr lang="en-US" altLang="en-US"/>
          </a:p>
        </p:txBody>
      </p:sp>
    </p:spTree>
    <p:extLst>
      <p:ext uri="{BB962C8B-B14F-4D97-AF65-F5344CB8AC3E}">
        <p14:creationId xmlns:p14="http://schemas.microsoft.com/office/powerpoint/2010/main" val="127136867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39BCF5-F53C-4137-9299-8F22FF25E6DB}"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2B4F14-DA3C-4934-B2AC-025C367AB712}" type="slidenum">
              <a:rPr lang="en-US" altLang="en-US"/>
              <a:pPr>
                <a:defRPr/>
              </a:pPr>
              <a:t>‹#›</a:t>
            </a:fld>
            <a:endParaRPr lang="en-US" altLang="en-US"/>
          </a:p>
        </p:txBody>
      </p:sp>
    </p:spTree>
    <p:extLst>
      <p:ext uri="{BB962C8B-B14F-4D97-AF65-F5344CB8AC3E}">
        <p14:creationId xmlns:p14="http://schemas.microsoft.com/office/powerpoint/2010/main" val="390638178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E27D09-F255-4A90-A13C-601740523662}" type="datetimeFigureOut">
              <a:rPr lang="en-US"/>
              <a:pPr>
                <a:defRPr/>
              </a:pPr>
              <a:t>5/26/2019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357FD8-EE23-4B3A-96B3-776420CACD1E}" type="slidenum">
              <a:rPr lang="en-US" altLang="en-US"/>
              <a:pPr>
                <a:defRPr/>
              </a:pPr>
              <a:t>‹#›</a:t>
            </a:fld>
            <a:endParaRPr lang="en-US" altLang="en-US"/>
          </a:p>
        </p:txBody>
      </p:sp>
    </p:spTree>
    <p:extLst>
      <p:ext uri="{BB962C8B-B14F-4D97-AF65-F5344CB8AC3E}">
        <p14:creationId xmlns:p14="http://schemas.microsoft.com/office/powerpoint/2010/main" val="3574578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209424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745450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054429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879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030527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5926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209187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31894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9576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3934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801343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267962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93444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7497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55282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62184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9816571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40623961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13504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20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618845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6827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0715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219978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170542"/>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876613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54201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305830918"/>
      </p:ext>
    </p:extLst>
  </p:cSld>
  <p:clrMapOvr>
    <a:masterClrMapping/>
  </p:clrMapOvr>
  <p:transition>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323193852"/>
      </p:ext>
    </p:extLst>
  </p:cSld>
  <p:clrMapOvr>
    <a:masterClrMapping/>
  </p:clrMapOvr>
  <p:transition>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7002852"/>
      </p:ext>
    </p:extLst>
  </p:cSld>
  <p:clrMapOvr>
    <a:masterClrMapping/>
  </p:clrMapOvr>
  <p:transition>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bwMode="auto">
          <a:xfrm>
            <a:off x="611188" y="2363788"/>
            <a:ext cx="6338887" cy="509587"/>
          </a:xfrm>
          <a:ln w="9525" algn="ctr"/>
        </p:spPr>
        <p:txBody>
          <a:bodyPr lIns="82314" tIns="41157" rIns="82314" bIns="41157" anchor="t">
            <a:spAutoFit/>
          </a:bodyPr>
          <a:lstStyle>
            <a:lvl1pPr defTabSz="823913">
              <a:spcBef>
                <a:spcPct val="50000"/>
              </a:spcBef>
              <a:defRPr sz="2800"/>
            </a:lvl1pPr>
          </a:lstStyle>
          <a:p>
            <a:r>
              <a:rPr lang="en-US" smtClean="0"/>
              <a:t>Click to edit Master title style</a:t>
            </a:r>
            <a:endParaRPr lang="en-US"/>
          </a:p>
        </p:txBody>
      </p:sp>
    </p:spTree>
    <p:extLst>
      <p:ext uri="{BB962C8B-B14F-4D97-AF65-F5344CB8AC3E}">
        <p14:creationId xmlns:p14="http://schemas.microsoft.com/office/powerpoint/2010/main" val="1237346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227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44488"/>
            <a:ext cx="7192963" cy="3667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8769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5609160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93811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801510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5879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76543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96443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435945"/>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169590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61487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026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1634437925"/>
      </p:ext>
    </p:extLst>
  </p:cSld>
  <p:clrMapOvr>
    <a:masterClrMapping/>
  </p:clrMapOvr>
  <p:transition>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389435043"/>
      </p:ext>
    </p:extLst>
  </p:cSld>
  <p:clrMapOvr>
    <a:masterClrMapping/>
  </p:clrMapOvr>
  <p:transition>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7735661"/>
      </p:ext>
    </p:extLst>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687147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1115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4858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2172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4425704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049724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332388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416444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99215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436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47114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07577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00031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954404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62011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276809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758809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484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0.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image" Target="../media/image16.jpeg"/><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2.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2.wmf"/><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image" Target="../media/image1.w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theme" Target="../theme/theme13.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theme" Target="../theme/theme14.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image" Target="../media/image6.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image" Target="../media/image2.wmf"/><Relationship Id="rId2" Type="http://schemas.openxmlformats.org/officeDocument/2006/relationships/slideLayout" Target="../slideLayouts/slideLayout239.xml"/><Relationship Id="rId16" Type="http://schemas.openxmlformats.org/officeDocument/2006/relationships/image" Target="../media/image1.wmf"/><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theme" Target="../theme/theme15.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image" Target="../media/image2.wmf"/><Relationship Id="rId2" Type="http://schemas.openxmlformats.org/officeDocument/2006/relationships/slideLayout" Target="../slideLayouts/slideLayout253.xml"/><Relationship Id="rId16" Type="http://schemas.openxmlformats.org/officeDocument/2006/relationships/image" Target="../media/image1.wmf"/><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theme" Target="../theme/theme1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34" Type="http://schemas.openxmlformats.org/officeDocument/2006/relationships/image" Target="../media/image6.png"/><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theme" Target="../theme/theme17.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image" Target="../media/image2.wmf"/><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image" Target="../media/image1.wmf"/><Relationship Id="rId2" Type="http://schemas.openxmlformats.org/officeDocument/2006/relationships/slideLayout" Target="../slideLayouts/slideLayout299.xml"/><Relationship Id="rId16" Type="http://schemas.openxmlformats.org/officeDocument/2006/relationships/theme" Target="../theme/theme18.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20.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theme" Target="../theme/theme19.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image" Target="../media/image2.wmf"/><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image" Target="../media/image1.wmf"/><Relationship Id="rId2" Type="http://schemas.openxmlformats.org/officeDocument/2006/relationships/slideLayout" Target="../slideLayouts/slideLayout325.xml"/><Relationship Id="rId16" Type="http://schemas.openxmlformats.org/officeDocument/2006/relationships/theme" Target="../theme/theme20.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46.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theme" Target="../theme/theme21.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26" Type="http://schemas.openxmlformats.org/officeDocument/2006/relationships/slideLayout" Target="../slideLayouts/slideLayout375.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34" Type="http://schemas.openxmlformats.org/officeDocument/2006/relationships/theme" Target="../theme/theme22.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slideLayout" Target="../slideLayouts/slideLayout374.xml"/><Relationship Id="rId33" Type="http://schemas.openxmlformats.org/officeDocument/2006/relationships/slideLayout" Target="../slideLayouts/slideLayout382.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29" Type="http://schemas.openxmlformats.org/officeDocument/2006/relationships/slideLayout" Target="../slideLayouts/slideLayout378.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slideLayout" Target="../slideLayouts/slideLayout373.xml"/><Relationship Id="rId32" Type="http://schemas.openxmlformats.org/officeDocument/2006/relationships/slideLayout" Target="../slideLayouts/slideLayout381.xml"/><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28" Type="http://schemas.openxmlformats.org/officeDocument/2006/relationships/slideLayout" Target="../slideLayouts/slideLayout377.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31" Type="http://schemas.openxmlformats.org/officeDocument/2006/relationships/slideLayout" Target="../slideLayouts/slideLayout380.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 Id="rId27" Type="http://schemas.openxmlformats.org/officeDocument/2006/relationships/slideLayout" Target="../slideLayouts/slideLayout376.xml"/><Relationship Id="rId30" Type="http://schemas.openxmlformats.org/officeDocument/2006/relationships/slideLayout" Target="../slideLayouts/slideLayout37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3" Type="http://schemas.openxmlformats.org/officeDocument/2006/relationships/slideLayout" Target="../slideLayouts/slideLayout385.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2" Type="http://schemas.openxmlformats.org/officeDocument/2006/relationships/slideLayout" Target="../slideLayouts/slideLayout384.xml"/><Relationship Id="rId16" Type="http://schemas.openxmlformats.org/officeDocument/2006/relationships/theme" Target="../theme/theme23.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10" Type="http://schemas.openxmlformats.org/officeDocument/2006/relationships/slideLayout" Target="../slideLayouts/slideLayout392.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05.xml"/><Relationship Id="rId3" Type="http://schemas.openxmlformats.org/officeDocument/2006/relationships/slideLayout" Target="../slideLayouts/slideLayout400.xml"/><Relationship Id="rId7" Type="http://schemas.openxmlformats.org/officeDocument/2006/relationships/slideLayout" Target="../slideLayouts/slideLayout404.xml"/><Relationship Id="rId12" Type="http://schemas.openxmlformats.org/officeDocument/2006/relationships/theme" Target="../theme/theme24.xml"/><Relationship Id="rId2" Type="http://schemas.openxmlformats.org/officeDocument/2006/relationships/slideLayout" Target="../slideLayouts/slideLayout399.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5" Type="http://schemas.openxmlformats.org/officeDocument/2006/relationships/slideLayout" Target="../slideLayouts/slideLayout402.xml"/><Relationship Id="rId10" Type="http://schemas.openxmlformats.org/officeDocument/2006/relationships/slideLayout" Target="../slideLayouts/slideLayout407.xml"/><Relationship Id="rId4" Type="http://schemas.openxmlformats.org/officeDocument/2006/relationships/slideLayout" Target="../slideLayouts/slideLayout401.xml"/><Relationship Id="rId9" Type="http://schemas.openxmlformats.org/officeDocument/2006/relationships/slideLayout" Target="../slideLayouts/slideLayout4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3.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2.wmf"/><Relationship Id="rId2" Type="http://schemas.openxmlformats.org/officeDocument/2006/relationships/slideLayout" Target="../slideLayouts/slideLayout58.xml"/><Relationship Id="rId16" Type="http://schemas.openxmlformats.org/officeDocument/2006/relationships/image" Target="../media/image1.wmf"/><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4.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2.wmf"/><Relationship Id="rId2" Type="http://schemas.openxmlformats.org/officeDocument/2006/relationships/slideLayout" Target="../slideLayouts/slideLayout72.xml"/><Relationship Id="rId16" Type="http://schemas.openxmlformats.org/officeDocument/2006/relationships/image" Target="../media/image1.w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image" Target="../media/image6.pn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theme" Target="../theme/theme6.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image" Target="../media/image2.wmf"/><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image" Target="../media/image1.wmf"/><Relationship Id="rId2" Type="http://schemas.openxmlformats.org/officeDocument/2006/relationships/slideLayout" Target="../slideLayouts/slideLayout118.xml"/><Relationship Id="rId16" Type="http://schemas.openxmlformats.org/officeDocument/2006/relationships/theme" Target="../theme/theme7.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8.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2.w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1.wmf"/><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buClr>
                <a:srgbClr val="BF1313"/>
              </a:buClr>
              <a:buSzPct val="200000"/>
              <a:buFont typeface="Wingdings 3" pitchFamily="18" charset="2"/>
              <a:buChar char="Ú"/>
              <a:defRPr/>
            </a:pPr>
            <a:endParaRPr lang="en-US" altLang="en-US" sz="24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buClr>
                <a:srgbClr val="BF1313"/>
              </a:buClr>
              <a:buSzPct val="200000"/>
              <a:buFont typeface="Wingdings 3" pitchFamily="18" charset="2"/>
              <a:buChar char="Ú"/>
              <a:defRPr/>
            </a:pPr>
            <a:endParaRPr lang="en-US" altLang="en-US" sz="2400" smtClean="0"/>
          </a:p>
        </p:txBody>
      </p:sp>
      <p:pic>
        <p:nvPicPr>
          <p:cNvPr id="1028" name="Picture 7" descr="curve"/>
          <p:cNvPicPr>
            <a:picLocks noChangeAspect="1" noChangeArrowheads="1"/>
          </p:cNvPicPr>
          <p:nvPr/>
        </p:nvPicPr>
        <p:blipFill>
          <a:blip r:embed="rId14"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5"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51B51C48-5240-44F8-BAD9-742E0E40BAF3}" type="slidenum">
              <a:rPr lang="en-US" altLang="en-US" b="1">
                <a:solidFill>
                  <a:srgbClr val="CC3300"/>
                </a:solidFill>
              </a:rPr>
              <a:pPr algn="ctr" eaLnBrk="1" hangingPunct="1"/>
              <a:t>‹#›</a:t>
            </a:fld>
            <a:endParaRPr lang="en-US" altLang="en-US"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transition>
    <p:fade thruBlk="1"/>
  </p:transition>
  <p:txStyles>
    <p:titleStyle>
      <a:lvl1pPr algn="l" rtl="0" eaLnBrk="0" fontAlgn="base" hangingPunct="0">
        <a:spcBef>
          <a:spcPct val="0"/>
        </a:spcBef>
        <a:spcAft>
          <a:spcPct val="0"/>
        </a:spcAft>
        <a:defRPr sz="2400" b="1">
          <a:solidFill>
            <a:schemeClr val="bg1"/>
          </a:solidFill>
          <a:latin typeface="+mj-lt"/>
          <a:ea typeface="+mj-ea"/>
          <a:cs typeface="+mj-cs"/>
        </a:defRPr>
      </a:lvl1pPr>
      <a:lvl2pPr algn="l" rtl="0" eaLnBrk="0" fontAlgn="base" hangingPunct="0">
        <a:spcBef>
          <a:spcPct val="0"/>
        </a:spcBef>
        <a:spcAft>
          <a:spcPct val="0"/>
        </a:spcAft>
        <a:defRPr sz="2400" b="1">
          <a:solidFill>
            <a:schemeClr val="bg1"/>
          </a:solidFill>
          <a:latin typeface="Arial Narrow" pitchFamily="34" charset="0"/>
        </a:defRPr>
      </a:lvl2pPr>
      <a:lvl3pPr algn="l" rtl="0" eaLnBrk="0" fontAlgn="base" hangingPunct="0">
        <a:spcBef>
          <a:spcPct val="0"/>
        </a:spcBef>
        <a:spcAft>
          <a:spcPct val="0"/>
        </a:spcAft>
        <a:defRPr sz="2400" b="1">
          <a:solidFill>
            <a:schemeClr val="bg1"/>
          </a:solidFill>
          <a:latin typeface="Arial Narrow" pitchFamily="34" charset="0"/>
        </a:defRPr>
      </a:lvl3pPr>
      <a:lvl4pPr algn="l" rtl="0" eaLnBrk="0" fontAlgn="base" hangingPunct="0">
        <a:spcBef>
          <a:spcPct val="0"/>
        </a:spcBef>
        <a:spcAft>
          <a:spcPct val="0"/>
        </a:spcAft>
        <a:defRPr sz="2400" b="1">
          <a:solidFill>
            <a:schemeClr val="bg1"/>
          </a:solidFill>
          <a:latin typeface="Arial Narrow" pitchFamily="34" charset="0"/>
        </a:defRPr>
      </a:lvl4pPr>
      <a:lvl5pPr algn="l" rtl="0" eaLnBrk="0" fontAlgn="base" hangingPunct="0">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0" fontAlgn="base" hangingPunct="0">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Char char="•"/>
        <a:defRPr sz="2400">
          <a:solidFill>
            <a:schemeClr val="tx1"/>
          </a:solidFill>
          <a:latin typeface="+mn-lt"/>
        </a:defRPr>
      </a:lvl3pPr>
      <a:lvl4pPr marL="1600200" indent="-228600" algn="l" rtl="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AC063208-8D02-4B36-9BAB-9FE443956EE9}"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8348C776-AD1A-42B2-97F3-1DDCA2935B26}" type="slidenum">
              <a:rPr lang="en-US" altLang="en-US"/>
              <a:pPr>
                <a:defRPr/>
              </a:pPr>
              <a:t>‹#›</a:t>
            </a:fld>
            <a:endParaRPr lang="en-US" altLang="en-US"/>
          </a:p>
        </p:txBody>
      </p:sp>
    </p:spTree>
    <p:extLst>
      <p:ext uri="{BB962C8B-B14F-4D97-AF65-F5344CB8AC3E}">
        <p14:creationId xmlns:p14="http://schemas.microsoft.com/office/powerpoint/2010/main" val="394704487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544213AF-26F6-41FA-8D85-E2C5388D6E58}" type="datetimeFigureOut">
              <a:rPr lang="en-US" smtClean="0"/>
              <a:pPr eaLnBrk="1" latinLnBrk="0" hangingPunct="1"/>
              <a:t>5/26/2019</a:t>
            </a:fld>
            <a:endParaRPr lang="en-US" sz="1000" dirty="0">
              <a:solidFill>
                <a:schemeClr val="tx1"/>
              </a:solidFill>
            </a:endParaRPr>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5BBC35B-A44B-4119-B8DA-DE9E3DFADA20}" type="slidenum">
              <a:rPr kumimoji="0" lang="en-US" smtClean="0"/>
              <a:pPr eaLnBrk="1" latinLnBrk="0" hangingPunct="1"/>
              <a:t>‹#›</a:t>
            </a:fld>
            <a:endParaRPr kumimoji="0"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Lst>
  <p:transition>
    <p:fade thruBlk="1"/>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BF1313"/>
              </a:buClr>
              <a:buSzPct val="200000"/>
              <a:buFont typeface="Wingdings 3" pitchFamily="18" charset="2"/>
              <a:buChar char="Ú"/>
              <a:defRPr/>
            </a:pPr>
            <a:endParaRPr lang="en-US" altLang="en-US" sz="24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BF1313"/>
              </a:buClr>
              <a:buSzPct val="200000"/>
              <a:buFont typeface="Wingdings 3" pitchFamily="18" charset="2"/>
              <a:buChar char="Ú"/>
              <a:defRPr/>
            </a:pPr>
            <a:endParaRPr lang="en-US" altLang="en-US" sz="2400" smtClean="0"/>
          </a:p>
        </p:txBody>
      </p:sp>
      <p:pic>
        <p:nvPicPr>
          <p:cNvPr id="1028" name="Picture 7" descr="curve"/>
          <p:cNvPicPr>
            <a:picLocks noChangeAspect="1" noChangeArrowheads="1"/>
          </p:cNvPicPr>
          <p:nvPr/>
        </p:nvPicPr>
        <p:blipFill>
          <a:blip r:embed="rId14"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5"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C4FBB51-0A7B-47C6-85FF-70EA8F3FDB4B}" type="slidenum">
              <a:rPr lang="en-US" altLang="en-US" b="1">
                <a:solidFill>
                  <a:srgbClr val="CC3300"/>
                </a:solidFill>
              </a:rPr>
              <a:pPr algn="ctr" eaLnBrk="1" hangingPunct="1"/>
              <a:t>‹#›</a:t>
            </a:fld>
            <a:endParaRPr lang="en-US" altLang="en-US"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2717C37-ADF4-4C42-8440-A129650A8F51}"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59E1AFD-9241-43E2-AA63-99D9C7A2AA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Ridge.pdf"/>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6149"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1086285755"/>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 id="2147484150" r:id="rId27"/>
    <p:sldLayoutId id="2147484151" r:id="rId28"/>
    <p:sldLayoutId id="2147484152" r:id="rId29"/>
    <p:sldLayoutId id="2147484153" r:id="rId30"/>
    <p:sldLayoutId id="2147484154" r:id="rId31"/>
    <p:sldLayoutId id="2147484155" r:id="rId32"/>
    <p:sldLayoutId id="2147484156" r:id="rId33"/>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pic>
        <p:nvPicPr>
          <p:cNvPr id="1028"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a:defRPr/>
            </a:pPr>
            <a:fld id="{47645584-9EDB-4906-9A14-21A75C820F7B}" type="slidenum">
              <a:rPr lang="en-US" altLang="en-US" sz="1800" b="1" smtClean="0">
                <a:solidFill>
                  <a:srgbClr val="CC3300"/>
                </a:solidFill>
              </a:rPr>
              <a:pPr algn="ctr">
                <a:defRPr/>
              </a:pPr>
              <a:t>‹#›</a:t>
            </a:fld>
            <a:endParaRPr lang="en-US" altLang="en-US" sz="1800" b="1" smtClean="0">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08067164"/>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sp>
        <p:nvSpPr>
          <p:cNvPr id="2051"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pic>
        <p:nvPicPr>
          <p:cNvPr id="2052"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2055"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defRPr/>
            </a:pPr>
            <a:fld id="{EA02972E-4D04-48A3-A06F-066450148FF0}" type="slidenum">
              <a:rPr lang="en-US" altLang="en-US" sz="1800" b="1" smtClean="0">
                <a:solidFill>
                  <a:srgbClr val="CC3300"/>
                </a:solidFill>
                <a:latin typeface="Arial" panose="020B0604020202020204" pitchFamily="34" charset="0"/>
                <a:cs typeface="Arial" panose="020B0604020202020204" pitchFamily="34" charset="0"/>
              </a:rPr>
              <a:pPr algn="ctr" eaLnBrk="1" hangingPunct="1">
                <a:defRPr/>
              </a:pPr>
              <a:t>‹#›</a:t>
            </a:fld>
            <a:endParaRPr lang="en-US" altLang="en-US" sz="1800" b="1" smtClean="0">
              <a:solidFill>
                <a:srgbClr val="CC3300"/>
              </a:solidFill>
              <a:latin typeface="Arial" panose="020B0604020202020204" pitchFamily="34" charset="0"/>
              <a:cs typeface="Arial" panose="020B0604020202020204" pitchFamily="34" charset="0"/>
            </a:endParaRPr>
          </a:p>
        </p:txBody>
      </p:sp>
      <p:sp>
        <p:nvSpPr>
          <p:cNvPr id="2057"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05565441"/>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Ridge.pdf"/>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3077"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2831062741"/>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 id="2147484209" r:id="rId22"/>
    <p:sldLayoutId id="2147484210" r:id="rId23"/>
    <p:sldLayoutId id="2147484211" r:id="rId24"/>
    <p:sldLayoutId id="2147484212" r:id="rId25"/>
    <p:sldLayoutId id="2147484213" r:id="rId26"/>
    <p:sldLayoutId id="2147484214" r:id="rId27"/>
    <p:sldLayoutId id="2147484215" r:id="rId28"/>
    <p:sldLayoutId id="2147484216" r:id="rId29"/>
    <p:sldLayoutId id="2147484217" r:id="rId30"/>
    <p:sldLayoutId id="2147484218" r:id="rId31"/>
    <p:sldLayoutId id="2147484219"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4100"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2"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4103"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E21D8B4C-41B8-49AF-828A-45226AFCF09E}"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4192497986"/>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8A4D8616-9E1D-4ECE-B3FC-49F24BF333E9}"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0497D0E8-D38F-4A7C-8140-9776F4D22A07}" type="slidenum">
              <a:rPr lang="en-US" altLang="en-US"/>
              <a:pPr>
                <a:defRPr/>
              </a:pPr>
              <a:t>‹#›</a:t>
            </a:fld>
            <a:endParaRPr lang="en-US" altLang="en-US"/>
          </a:p>
        </p:txBody>
      </p:sp>
    </p:spTree>
    <p:extLst>
      <p:ext uri="{BB962C8B-B14F-4D97-AF65-F5344CB8AC3E}">
        <p14:creationId xmlns:p14="http://schemas.microsoft.com/office/powerpoint/2010/main" val="23244252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6020CC42-8BC9-41CF-9606-53597B34A67F}"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18134AF-44A4-415D-B3F3-BF190B6F664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7172"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7175"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0A814A3D-C95E-41E7-919D-3F4CA0EB1E23}"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395068725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26079B7D-B4B9-48F9-9E34-5F3A1C013B47}"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DA4FFFD1-7E05-4DA2-B01C-E049FC99BACD}" type="slidenum">
              <a:rPr lang="en-US" altLang="en-US"/>
              <a:pPr>
                <a:defRPr/>
              </a:pPr>
              <a:t>‹#›</a:t>
            </a:fld>
            <a:endParaRPr lang="en-US" altLang="en-US"/>
          </a:p>
        </p:txBody>
      </p:sp>
    </p:spTree>
    <p:extLst>
      <p:ext uri="{BB962C8B-B14F-4D97-AF65-F5344CB8AC3E}">
        <p14:creationId xmlns:p14="http://schemas.microsoft.com/office/powerpoint/2010/main" val="1876622400"/>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 id="2147484296" r:id="rId20"/>
    <p:sldLayoutId id="2147484297" r:id="rId21"/>
    <p:sldLayoutId id="2147484298" r:id="rId22"/>
    <p:sldLayoutId id="2147484299" r:id="rId23"/>
    <p:sldLayoutId id="2147484300" r:id="rId24"/>
    <p:sldLayoutId id="2147484301" r:id="rId25"/>
    <p:sldLayoutId id="2147484302" r:id="rId26"/>
    <p:sldLayoutId id="2147484303" r:id="rId27"/>
    <p:sldLayoutId id="2147484304" r:id="rId28"/>
    <p:sldLayoutId id="2147484305" r:id="rId29"/>
    <p:sldLayoutId id="2147484306" r:id="rId30"/>
    <p:sldLayoutId id="2147484307" r:id="rId31"/>
    <p:sldLayoutId id="2147484308" r:id="rId32"/>
    <p:sldLayoutId id="2147484309" r:id="rId33"/>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US" sz="1350"/>
          </a:p>
        </p:txBody>
      </p:sp>
    </p:spTree>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charset="0"/>
                <a:cs typeface="Arial" charset="0"/>
              </a:defRPr>
            </a:lvl1pPr>
          </a:lstStyle>
          <a:p>
            <a:pPr>
              <a:defRPr/>
            </a:pPr>
            <a:fld id="{75867B4C-4A50-432F-8E48-B0770995AB08}"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BA40D5D9-312F-42E9-B511-ECB50FD2FC7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Ridge.pdf"/>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6149"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2079674228"/>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pic>
        <p:nvPicPr>
          <p:cNvPr id="1028"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a:defRPr/>
            </a:pPr>
            <a:fld id="{3A1672BD-C429-41B4-B464-86A12B277F38}" type="slidenum">
              <a:rPr lang="en-US" altLang="en-US" sz="1800" b="1" smtClean="0">
                <a:solidFill>
                  <a:srgbClr val="CC3300"/>
                </a:solidFill>
              </a:rPr>
              <a:pPr algn="ctr">
                <a:defRPr/>
              </a:pPr>
              <a:t>‹#›</a:t>
            </a:fld>
            <a:endParaRPr lang="en-US" altLang="en-US" sz="1800" b="1" smtClean="0">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44191977"/>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sp>
        <p:nvSpPr>
          <p:cNvPr id="2051"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pic>
        <p:nvPicPr>
          <p:cNvPr id="2052"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2055"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defRPr/>
            </a:pPr>
            <a:fld id="{F630F6A5-5369-497A-A157-7487FFF6FC4B}" type="slidenum">
              <a:rPr lang="en-US" altLang="en-US" sz="1800" b="1" smtClean="0">
                <a:solidFill>
                  <a:srgbClr val="CC3300"/>
                </a:solidFill>
                <a:latin typeface="Arial" panose="020B0604020202020204" pitchFamily="34" charset="0"/>
                <a:cs typeface="Arial" panose="020B0604020202020204" pitchFamily="34" charset="0"/>
              </a:rPr>
              <a:pPr algn="ctr" eaLnBrk="1" hangingPunct="1">
                <a:defRPr/>
              </a:pPr>
              <a:t>‹#›</a:t>
            </a:fld>
            <a:endParaRPr lang="en-US" altLang="en-US" sz="1800" b="1" smtClean="0">
              <a:solidFill>
                <a:srgbClr val="CC3300"/>
              </a:solidFill>
              <a:latin typeface="Arial" panose="020B0604020202020204" pitchFamily="34" charset="0"/>
              <a:cs typeface="Arial" panose="020B0604020202020204" pitchFamily="34" charset="0"/>
            </a:endParaRPr>
          </a:p>
        </p:txBody>
      </p:sp>
      <p:sp>
        <p:nvSpPr>
          <p:cNvPr id="2057"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5448093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Ridge.pdf"/>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3077"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1773129931"/>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4100"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2"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4103"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6CCC4A01-4705-4487-99FE-CA5225115425}"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3265877096"/>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80335F4C-657F-4B65-8E92-10435664D24B}" type="datetimeFigureOut">
              <a:rPr lang="en-US"/>
              <a:pPr>
                <a:defRPr/>
              </a:pPr>
              <a:t>5/26/2019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0ED3A36F-F5FA-40AD-AEB7-F6A194337EF5}" type="slidenum">
              <a:rPr lang="en-US" altLang="en-US"/>
              <a:pPr>
                <a:defRPr/>
              </a:pPr>
              <a:t>‹#›</a:t>
            </a:fld>
            <a:endParaRPr lang="en-US" altLang="en-US"/>
          </a:p>
        </p:txBody>
      </p:sp>
    </p:spTree>
    <p:extLst>
      <p:ext uri="{BB962C8B-B14F-4D97-AF65-F5344CB8AC3E}">
        <p14:creationId xmlns:p14="http://schemas.microsoft.com/office/powerpoint/2010/main" val="1669365261"/>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7172"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7175"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12C99F8A-BE6C-4D42-8106-4E6B287FF7B6}"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1724101081"/>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0.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0.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7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0.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70.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0.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0.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0.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70.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0.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70.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70.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7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0.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0.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0.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0.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0.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0.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0.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0.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0.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0.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0.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0.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0.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0.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70.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0.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70.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0.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0.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0.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0.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0.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0.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70.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0.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70.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0.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0.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70.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a:xfrm>
            <a:off x="979488" y="2668588"/>
            <a:ext cx="7791450" cy="1846659"/>
          </a:xfrm>
        </p:spPr>
        <p:txBody>
          <a:bodyPr>
            <a:normAutofit fontScale="90000"/>
          </a:bodyPr>
          <a:lstStyle/>
          <a:p>
            <a:pPr algn="ctr"/>
            <a:r>
              <a:rPr altLang="ja-JP" sz="4000" dirty="0" smtClean="0">
                <a:solidFill>
                  <a:schemeClr val="accent1"/>
                </a:solidFill>
                <a:ea typeface="ＭＳ Ｐゴシック" panose="020B0600070205080204" pitchFamily="34" charset="-128"/>
              </a:rPr>
              <a:t/>
            </a:r>
            <a:br>
              <a:rPr altLang="ja-JP" sz="4000" dirty="0" smtClean="0">
                <a:solidFill>
                  <a:schemeClr val="accent1"/>
                </a:solidFill>
                <a:ea typeface="ＭＳ Ｐゴシック" panose="020B0600070205080204" pitchFamily="34" charset="-128"/>
              </a:rPr>
            </a:br>
            <a:r>
              <a:rPr lang="en-US" altLang="en-US" sz="4000" dirty="0">
                <a:solidFill>
                  <a:schemeClr val="accent1"/>
                </a:solidFill>
              </a:rPr>
              <a:t>Salesforce </a:t>
            </a:r>
            <a:r>
              <a:rPr lang="en-US" altLang="en-US" sz="4000" dirty="0" smtClean="0">
                <a:solidFill>
                  <a:schemeClr val="accent1"/>
                </a:solidFill>
              </a:rPr>
              <a:t>Basic Customization</a:t>
            </a:r>
            <a:r>
              <a:rPr lang="en-US" altLang="en-US" sz="4000" dirty="0">
                <a:solidFill>
                  <a:schemeClr val="accent1"/>
                </a:solidFill>
              </a:rPr>
              <a:t/>
            </a:r>
            <a:br>
              <a:rPr lang="en-US" altLang="en-US" sz="4000" dirty="0">
                <a:solidFill>
                  <a:schemeClr val="accent1"/>
                </a:solidFill>
              </a:rPr>
            </a:br>
            <a:endParaRPr altLang="en-US" sz="4000" dirty="0" smtClean="0">
              <a:solidFill>
                <a:schemeClr val="accent1"/>
              </a:solidFill>
            </a:endParaRPr>
          </a:p>
        </p:txBody>
      </p:sp>
    </p:spTree>
    <p:extLst>
      <p:ext uri="{BB962C8B-B14F-4D97-AF65-F5344CB8AC3E}">
        <p14:creationId xmlns:p14="http://schemas.microsoft.com/office/powerpoint/2010/main" val="455638770"/>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ltLang="en-US" dirty="0"/>
              <a:t>Create a Warehouse Custom App </a:t>
            </a:r>
            <a:endParaRPr lang="en-US" dirty="0"/>
          </a:p>
        </p:txBody>
      </p:sp>
      <p:pic>
        <p:nvPicPr>
          <p:cNvPr id="7" name="Picture 6" descr="The Force.com Quick Start overlay, with the App Label set to Warehouse, and both the Plural and Singular object labels set to Merchandise."/>
          <p:cNvPicPr/>
          <p:nvPr/>
        </p:nvPicPr>
        <p:blipFill>
          <a:blip r:embed="rId2" cstate="print"/>
          <a:srcRect/>
          <a:stretch>
            <a:fillRect/>
          </a:stretch>
        </p:blipFill>
        <p:spPr bwMode="auto">
          <a:xfrm>
            <a:off x="1828800" y="1271847"/>
            <a:ext cx="5870575" cy="5102225"/>
          </a:xfrm>
          <a:prstGeom prst="rect">
            <a:avLst/>
          </a:prstGeom>
          <a:noFill/>
          <a:ln w="9525">
            <a:noFill/>
            <a:miter lim="800000"/>
            <a:headEnd/>
            <a:tailEnd/>
          </a:ln>
        </p:spPr>
      </p:pic>
    </p:spTree>
    <p:extLst>
      <p:ext uri="{BB962C8B-B14F-4D97-AF65-F5344CB8AC3E}">
        <p14:creationId xmlns:p14="http://schemas.microsoft.com/office/powerpoint/2010/main" val="1103496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4"/>
          <p:cNvSpPr>
            <a:spLocks noGrp="1"/>
          </p:cNvSpPr>
          <p:nvPr>
            <p:ph sz="half" idx="1"/>
          </p:nvPr>
        </p:nvSpPr>
        <p:spPr>
          <a:xfrm>
            <a:off x="304800" y="1143000"/>
            <a:ext cx="3581400" cy="4800600"/>
          </a:xfrm>
        </p:spPr>
        <p:txBody>
          <a:bodyPr/>
          <a:lstStyle/>
          <a:p>
            <a:pPr marL="342900" lvl="1" indent="-342900">
              <a:buClr>
                <a:srgbClr val="BF1313"/>
              </a:buClr>
              <a:buFont typeface="Wingdings 3" panose="05040102010807070707" pitchFamily="18" charset="2"/>
              <a:buChar char="Ì"/>
            </a:pPr>
            <a:endParaRPr lang="en-US" altLang="en-US" sz="2000" dirty="0" smtClean="0"/>
          </a:p>
          <a:p>
            <a:pPr marL="342900" lvl="1" indent="-342900">
              <a:buClr>
                <a:srgbClr val="BF1313"/>
              </a:buClr>
              <a:buFont typeface="Wingdings 3" panose="05040102010807070707" pitchFamily="18" charset="2"/>
              <a:buChar char="Ì"/>
            </a:pPr>
            <a:r>
              <a:rPr lang="en-US" altLang="en-US" sz="2000" dirty="0" smtClean="0"/>
              <a:t>To create a custom Application, Select</a:t>
            </a:r>
          </a:p>
          <a:p>
            <a:pPr marL="742950" lvl="2" indent="-342900">
              <a:buClr>
                <a:srgbClr val="BF1313"/>
              </a:buClr>
              <a:buFont typeface="Wingdings 3" panose="05040102010807070707" pitchFamily="18" charset="2"/>
              <a:buChar char="Ì"/>
            </a:pPr>
            <a:r>
              <a:rPr lang="en-US" altLang="en-US" dirty="0" smtClean="0"/>
              <a:t>App Setup </a:t>
            </a:r>
            <a:r>
              <a:rPr lang="en-US" altLang="en-US" dirty="0" smtClean="0">
                <a:sym typeface="Wingdings" panose="05000000000000000000" pitchFamily="2" charset="2"/>
              </a:rPr>
              <a:t> Create  Apps and click on</a:t>
            </a:r>
          </a:p>
          <a:p>
            <a:pPr marL="742950" lvl="2" indent="-342900">
              <a:buClr>
                <a:srgbClr val="BF1313"/>
              </a:buClr>
              <a:buFontTx/>
              <a:buNone/>
            </a:pPr>
            <a:r>
              <a:rPr lang="en-US" altLang="en-US" dirty="0" smtClean="0">
                <a:sym typeface="Wingdings" panose="05000000000000000000" pitchFamily="2" charset="2"/>
              </a:rPr>
              <a:t>         ‘New’ button</a:t>
            </a:r>
          </a:p>
          <a:p>
            <a:pPr marL="342900" lvl="1" indent="-342900">
              <a:buClr>
                <a:srgbClr val="BF1313"/>
              </a:buClr>
              <a:buFont typeface="Wingdings 3" panose="05040102010807070707" pitchFamily="18" charset="2"/>
              <a:buChar char="Ì"/>
            </a:pPr>
            <a:endParaRPr lang="en-US" altLang="en-US" sz="2000" dirty="0" smtClean="0">
              <a:sym typeface="Wingdings" panose="05000000000000000000" pitchFamily="2" charset="2"/>
            </a:endParaRPr>
          </a:p>
          <a:p>
            <a:pPr marL="342900" lvl="1" indent="-342900">
              <a:buClr>
                <a:srgbClr val="BF1313"/>
              </a:buClr>
              <a:buFont typeface="Wingdings 3" panose="05040102010807070707" pitchFamily="18" charset="2"/>
              <a:buChar char="Ì"/>
            </a:pPr>
            <a:r>
              <a:rPr lang="en-US" altLang="en-US" sz="2000" dirty="0" smtClean="0">
                <a:sym typeface="Wingdings" panose="05000000000000000000" pitchFamily="2" charset="2"/>
              </a:rPr>
              <a:t>Give a Unique name and add brief description about this Application</a:t>
            </a:r>
          </a:p>
          <a:p>
            <a:pPr marL="342900" lvl="1" indent="-342900">
              <a:buClr>
                <a:srgbClr val="BF1313"/>
              </a:buClr>
              <a:buFont typeface="Wingdings 3" panose="05040102010807070707" pitchFamily="18" charset="2"/>
              <a:buChar char="Ì"/>
            </a:pPr>
            <a:endParaRPr lang="en-US" altLang="en-US" sz="2000" dirty="0" smtClean="0">
              <a:sym typeface="Wingdings" panose="05000000000000000000" pitchFamily="2" charset="2"/>
            </a:endParaRPr>
          </a:p>
          <a:p>
            <a:pPr marL="342900" lvl="1" indent="-342900">
              <a:buClr>
                <a:srgbClr val="BF1313"/>
              </a:buClr>
              <a:buFont typeface="Wingdings 3" panose="05040102010807070707" pitchFamily="18" charset="2"/>
              <a:buChar char="Ì"/>
            </a:pPr>
            <a:r>
              <a:rPr lang="en-US" altLang="en-US" sz="2000" dirty="0" smtClean="0">
                <a:sym typeface="Wingdings" panose="05000000000000000000" pitchFamily="2" charset="2"/>
              </a:rPr>
              <a:t>Select a logo for this application (Size &lt; 20 KB)</a:t>
            </a:r>
          </a:p>
          <a:p>
            <a:pPr marL="342900" lvl="1" indent="-342900">
              <a:buClr>
                <a:srgbClr val="BF1313"/>
              </a:buClr>
              <a:buFont typeface="Wingdings 3" panose="05040102010807070707" pitchFamily="18" charset="2"/>
              <a:buChar char="Ì"/>
            </a:pPr>
            <a:endParaRPr lang="en-US" altLang="en-US" dirty="0" smtClean="0"/>
          </a:p>
          <a:p>
            <a:endParaRPr lang="en-US" altLang="en-US" sz="2000" dirty="0" smtClean="0"/>
          </a:p>
        </p:txBody>
      </p:sp>
      <p:pic>
        <p:nvPicPr>
          <p:cNvPr id="5" name="Picture 2"/>
          <p:cNvPicPr>
            <a:picLocks noGrp="1" noChangeAspect="1" noChangeArrowheads="1"/>
          </p:cNvPicPr>
          <p:nvPr>
            <p:ph sz="half" idx="2"/>
          </p:nvPr>
        </p:nvPicPr>
        <p:blipFill>
          <a:blip r:embed="rId2"/>
          <a:srcRect/>
          <a:stretch>
            <a:fillRect/>
          </a:stretch>
        </p:blipFill>
        <p:spPr>
          <a:xfrm>
            <a:off x="3960813" y="1219200"/>
            <a:ext cx="4573587" cy="4267200"/>
          </a:xfrm>
          <a:ln>
            <a:solidFill>
              <a:schemeClr val="accent2">
                <a:lumMod val="60000"/>
                <a:lumOff val="40000"/>
              </a:schemeClr>
            </a:solidFill>
          </a:ln>
          <a:effectLst>
            <a:prstShdw prst="shdw17" dist="17961" dir="2700000">
              <a:schemeClr val="accent1">
                <a:gamma/>
                <a:shade val="60000"/>
                <a:invGamma/>
              </a:schemeClr>
            </a:prstShdw>
          </a:effectLst>
        </p:spPr>
      </p:pic>
      <p:sp>
        <p:nvSpPr>
          <p:cNvPr id="20482" name="Title 3"/>
          <p:cNvSpPr>
            <a:spLocks noGrp="1"/>
          </p:cNvSpPr>
          <p:nvPr>
            <p:ph type="title"/>
          </p:nvPr>
        </p:nvSpPr>
        <p:spPr/>
        <p:txBody>
          <a:bodyPr>
            <a:normAutofit fontScale="90000"/>
          </a:bodyPr>
          <a:lstStyle/>
          <a:p>
            <a:r>
              <a:rPr lang="en-US" altLang="en-US" dirty="0"/>
              <a:t> Create a Warehouse Custom App </a:t>
            </a:r>
            <a:endParaRPr lang="en-US" altLang="en-US" dirty="0" smtClean="0"/>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5"/>
          <p:cNvSpPr>
            <a:spLocks noGrp="1"/>
          </p:cNvSpPr>
          <p:nvPr>
            <p:ph idx="1"/>
          </p:nvPr>
        </p:nvSpPr>
        <p:spPr>
          <a:xfrm>
            <a:off x="381000" y="1295400"/>
            <a:ext cx="8212137" cy="1384995"/>
          </a:xfrm>
        </p:spPr>
        <p:txBody>
          <a:bodyPr>
            <a:normAutofit fontScale="85000" lnSpcReduction="20000"/>
          </a:bodyPr>
          <a:lstStyle/>
          <a:p>
            <a:r>
              <a:rPr lang="en-US" altLang="en-US" dirty="0" smtClean="0"/>
              <a:t>Choose the Tabs to be displayed in this application.</a:t>
            </a:r>
          </a:p>
          <a:p>
            <a:r>
              <a:rPr lang="en-US" altLang="en-US" dirty="0" smtClean="0"/>
              <a:t>Assign application to Profiles.</a:t>
            </a:r>
          </a:p>
          <a:p>
            <a:r>
              <a:rPr lang="en-US" altLang="en-US" dirty="0" smtClean="0"/>
              <a:t>User with this profile will be able to select new application.</a:t>
            </a:r>
          </a:p>
        </p:txBody>
      </p:sp>
      <p:sp>
        <p:nvSpPr>
          <p:cNvPr id="21506" name="Title 1"/>
          <p:cNvSpPr>
            <a:spLocks noGrp="1"/>
          </p:cNvSpPr>
          <p:nvPr>
            <p:ph type="title"/>
          </p:nvPr>
        </p:nvSpPr>
        <p:spPr/>
        <p:txBody>
          <a:bodyPr/>
          <a:lstStyle/>
          <a:p>
            <a:r>
              <a:rPr lang="en-US" altLang="en-US" smtClean="0"/>
              <a:t>Custom Application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5705475" cy="304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501650" y="1600200"/>
            <a:ext cx="8212137" cy="1384995"/>
          </a:xfrm>
        </p:spPr>
        <p:txBody>
          <a:bodyPr>
            <a:normAutofit fontScale="70000" lnSpcReduction="20000"/>
          </a:bodyPr>
          <a:lstStyle/>
          <a:p>
            <a:r>
              <a:rPr lang="en-US" altLang="en-US" sz="2200" dirty="0" smtClean="0"/>
              <a:t>Requirement:</a:t>
            </a:r>
            <a:r>
              <a:rPr lang="en-IN" altLang="en-US" sz="2200" dirty="0" smtClean="0"/>
              <a:t>create a Warehouse app, including Merchandise object and tab</a:t>
            </a:r>
          </a:p>
          <a:p>
            <a:r>
              <a:rPr lang="en-IN" altLang="en-US" sz="2200" dirty="0" smtClean="0"/>
              <a:t>Task: </a:t>
            </a:r>
          </a:p>
          <a:p>
            <a:pPr lvl="1"/>
            <a:r>
              <a:rPr lang="en-IN" altLang="en-US" sz="1800" dirty="0" smtClean="0"/>
              <a:t>1. setup – Build – Create- Apps</a:t>
            </a:r>
          </a:p>
          <a:p>
            <a:pPr lvl="1"/>
            <a:r>
              <a:rPr lang="en-IN" altLang="en-US" sz="1800" dirty="0" smtClean="0"/>
              <a:t>2. For the App Label, type Warehouse</a:t>
            </a:r>
          </a:p>
          <a:p>
            <a:pPr lvl="1"/>
            <a:r>
              <a:rPr lang="en-IN" altLang="en-US" sz="1800" dirty="0" smtClean="0"/>
              <a:t>3. For the Plural Label, type Merchandise.</a:t>
            </a:r>
          </a:p>
          <a:p>
            <a:pPr lvl="1"/>
            <a:r>
              <a:rPr lang="en-IN" altLang="en-US" sz="1800" dirty="0" smtClean="0"/>
              <a:t>4. For the Singular Label, type Merchandise</a:t>
            </a:r>
          </a:p>
          <a:p>
            <a:endParaRPr lang="en-IN" altLang="en-US" sz="1800" dirty="0" smtClean="0"/>
          </a:p>
          <a:p>
            <a:endParaRPr lang="en-US" altLang="en-US" sz="2200" dirty="0" smtClean="0"/>
          </a:p>
        </p:txBody>
      </p:sp>
      <p:sp>
        <p:nvSpPr>
          <p:cNvPr id="22530" name="Title 1"/>
          <p:cNvSpPr>
            <a:spLocks noGrp="1"/>
          </p:cNvSpPr>
          <p:nvPr>
            <p:ph type="title"/>
          </p:nvPr>
        </p:nvSpPr>
        <p:spPr/>
        <p:txBody>
          <a:bodyPr>
            <a:normAutofit fontScale="90000"/>
          </a:bodyPr>
          <a:lstStyle/>
          <a:p>
            <a:r>
              <a:rPr lang="en-US" altLang="en-US" dirty="0" smtClean="0"/>
              <a:t>Scenario 1: </a:t>
            </a:r>
            <a:r>
              <a:rPr lang="en-IN" altLang="en-US" dirty="0" smtClean="0"/>
              <a:t>Create a Warehouse Custom App</a:t>
            </a:r>
            <a:r>
              <a:rPr lang="en-US" altLang="en-US" dirty="0" smtClean="0"/>
              <a:t> </a:t>
            </a:r>
          </a:p>
        </p:txBody>
      </p:sp>
      <p:pic>
        <p:nvPicPr>
          <p:cNvPr id="5" name="Picture 4" descr="The newly created Merchandise object detail page, with the Warehouse app selected in the Force.com app menu, a New button, and the Force.com quick access menu."/>
          <p:cNvPicPr/>
          <p:nvPr/>
        </p:nvPicPr>
        <p:blipFill>
          <a:blip r:embed="rId2" cstate="print"/>
          <a:srcRect/>
          <a:stretch>
            <a:fillRect/>
          </a:stretch>
        </p:blipFill>
        <p:spPr bwMode="auto">
          <a:xfrm>
            <a:off x="1219200" y="3048000"/>
            <a:ext cx="7315200" cy="3111500"/>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p:txBody>
          <a:bodyPr/>
          <a:lstStyle/>
          <a:p>
            <a:pPr eaLnBrk="1" hangingPunct="1"/>
            <a:r>
              <a:rPr lang="en-US" altLang="en-US" smtClean="0"/>
              <a:t>Salesforce Customization</a:t>
            </a:r>
          </a:p>
        </p:txBody>
      </p:sp>
      <p:sp>
        <p:nvSpPr>
          <p:cNvPr id="68611" name="Text Placeholder 2"/>
          <p:cNvSpPr>
            <a:spLocks noGrp="1"/>
          </p:cNvSpPr>
          <p:nvPr>
            <p:ph type="subTitle" idx="1"/>
          </p:nvPr>
        </p:nvSpPr>
        <p:spPr/>
        <p:txBody>
          <a:bodyPr/>
          <a:lstStyle/>
          <a:p>
            <a:pPr eaLnBrk="1" hangingPunct="1">
              <a:defRPr/>
            </a:pPr>
            <a:r>
              <a:rPr lang="en-US" dirty="0" smtClean="0"/>
              <a:t>Creating Custom Fields</a:t>
            </a:r>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71600"/>
            <a:ext cx="8212137" cy="4572000"/>
          </a:xfrm>
        </p:spPr>
        <p:txBody>
          <a:bodyPr>
            <a:normAutofit fontScale="92500" lnSpcReduction="20000"/>
          </a:bodyPr>
          <a:lstStyle/>
          <a:p>
            <a:pPr eaLnBrk="1" hangingPunct="1">
              <a:defRPr/>
            </a:pPr>
            <a:r>
              <a:rPr lang="en-US" dirty="0" smtClean="0"/>
              <a:t>Standard fields </a:t>
            </a:r>
          </a:p>
          <a:p>
            <a:pPr lvl="3">
              <a:defRPr/>
            </a:pPr>
            <a:r>
              <a:rPr lang="en-US" dirty="0" smtClean="0"/>
              <a:t>Predefined, </a:t>
            </a:r>
          </a:p>
          <a:p>
            <a:pPr lvl="3">
              <a:defRPr/>
            </a:pPr>
            <a:r>
              <a:rPr lang="en-US" dirty="0" smtClean="0"/>
              <a:t>Cannot be deleted</a:t>
            </a:r>
          </a:p>
          <a:p>
            <a:pPr lvl="3">
              <a:defRPr/>
            </a:pPr>
            <a:r>
              <a:rPr lang="en-US" dirty="0" smtClean="0"/>
              <a:t>Can remove non required fields from user interface </a:t>
            </a:r>
          </a:p>
          <a:p>
            <a:pPr lvl="3">
              <a:defRPr/>
            </a:pPr>
            <a:r>
              <a:rPr lang="en-US" dirty="0" smtClean="0"/>
              <a:t>Can use field level security to hide fields from UI</a:t>
            </a:r>
          </a:p>
          <a:p>
            <a:pPr marL="457200" lvl="1" indent="0" eaLnBrk="1" hangingPunct="1">
              <a:buFont typeface="Wingdings" panose="05000000000000000000" pitchFamily="2" charset="2"/>
              <a:buNone/>
              <a:defRPr/>
            </a:pPr>
            <a:endParaRPr lang="en-US" dirty="0" smtClean="0"/>
          </a:p>
          <a:p>
            <a:pPr eaLnBrk="1" hangingPunct="1">
              <a:defRPr/>
            </a:pPr>
            <a:r>
              <a:rPr lang="en-US" dirty="0" smtClean="0"/>
              <a:t>Custom Fields </a:t>
            </a:r>
          </a:p>
          <a:p>
            <a:pPr lvl="3">
              <a:defRPr/>
            </a:pPr>
            <a:r>
              <a:rPr lang="en-US" dirty="0" smtClean="0"/>
              <a:t>New fields that one can create on any standard or custom object to capture additional information</a:t>
            </a:r>
          </a:p>
          <a:p>
            <a:pPr lvl="3">
              <a:defRPr/>
            </a:pPr>
            <a:r>
              <a:rPr lang="en-US" dirty="0" smtClean="0"/>
              <a:t>Not built-in field</a:t>
            </a:r>
          </a:p>
          <a:p>
            <a:pPr lvl="3">
              <a:defRPr/>
            </a:pPr>
            <a:r>
              <a:rPr lang="en-US" dirty="0" smtClean="0"/>
              <a:t>Can be customizable</a:t>
            </a:r>
          </a:p>
          <a:p>
            <a:pPr lvl="3">
              <a:defRPr/>
            </a:pPr>
            <a:r>
              <a:rPr lang="en-US" dirty="0" smtClean="0"/>
              <a:t>Can be deleted if not require</a:t>
            </a:r>
          </a:p>
          <a:p>
            <a:pPr lvl="3">
              <a:defRPr/>
            </a:pPr>
            <a:r>
              <a:rPr lang="en-US" dirty="0" smtClean="0"/>
              <a:t>Can be set default</a:t>
            </a:r>
          </a:p>
          <a:p>
            <a:pPr lvl="3">
              <a:defRPr/>
            </a:pPr>
            <a:r>
              <a:rPr lang="en-US" dirty="0" smtClean="0"/>
              <a:t>Lookup </a:t>
            </a:r>
            <a:r>
              <a:rPr lang="en-US" dirty="0"/>
              <a:t>Field</a:t>
            </a:r>
          </a:p>
          <a:p>
            <a:pPr lvl="3">
              <a:defRPr/>
            </a:pPr>
            <a:r>
              <a:rPr lang="en-US" dirty="0"/>
              <a:t>Dependent Field</a:t>
            </a:r>
          </a:p>
          <a:p>
            <a:pPr lvl="1" eaLnBrk="1" hangingPunct="1">
              <a:defRPr/>
            </a:pPr>
            <a:endParaRPr lang="en-US" dirty="0" smtClean="0"/>
          </a:p>
          <a:p>
            <a:pPr lvl="1" eaLnBrk="1" hangingPunct="1">
              <a:defRPr/>
            </a:pPr>
            <a:endParaRPr lang="en-US" dirty="0" smtClean="0"/>
          </a:p>
          <a:p>
            <a:pPr eaLnBrk="1" hangingPunct="1">
              <a:defRPr/>
            </a:pPr>
            <a:endParaRPr lang="en-US" dirty="0"/>
          </a:p>
        </p:txBody>
      </p:sp>
      <p:sp>
        <p:nvSpPr>
          <p:cNvPr id="24578" name="Title 1"/>
          <p:cNvSpPr>
            <a:spLocks noGrp="1"/>
          </p:cNvSpPr>
          <p:nvPr>
            <p:ph type="title"/>
          </p:nvPr>
        </p:nvSpPr>
        <p:spPr/>
        <p:txBody>
          <a:bodyPr/>
          <a:lstStyle/>
          <a:p>
            <a:pPr eaLnBrk="1" hangingPunct="1"/>
            <a:r>
              <a:rPr lang="en-US" altLang="en-US" smtClean="0"/>
              <a:t>Creating Custom Fields</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 y="0"/>
            <a:ext cx="923544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170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585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9144000" cy="592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5128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
            <a:ext cx="9144000" cy="568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729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481013" y="1971677"/>
            <a:ext cx="8212137" cy="2492990"/>
          </a:xfrm>
        </p:spPr>
        <p:txBody>
          <a:bodyPr>
            <a:normAutofit fontScale="92500" lnSpcReduction="20000"/>
          </a:bodyPr>
          <a:lstStyle/>
          <a:p>
            <a:pPr eaLnBrk="1" hangingPunct="1"/>
            <a:r>
              <a:rPr lang="en-US" altLang="en-US" dirty="0" smtClean="0"/>
              <a:t>At the end of the session, you will be able to:</a:t>
            </a:r>
          </a:p>
          <a:p>
            <a:pPr lvl="3"/>
            <a:r>
              <a:rPr lang="en-US" altLang="en-US" dirty="0" smtClean="0"/>
              <a:t>Understand difference between standard and custom fields</a:t>
            </a:r>
          </a:p>
          <a:p>
            <a:pPr lvl="3"/>
            <a:r>
              <a:rPr lang="en-US" altLang="en-US" dirty="0" smtClean="0"/>
              <a:t>Understand how to configure Custom fields</a:t>
            </a:r>
          </a:p>
          <a:p>
            <a:pPr lvl="3"/>
            <a:r>
              <a:rPr lang="en-US" altLang="en-US" dirty="0" smtClean="0"/>
              <a:t>Understand how to configure Lookup fields, Auto Number, relationship using Schema Builder , Picklist, Formula fields </a:t>
            </a:r>
          </a:p>
          <a:p>
            <a:pPr lvl="3"/>
            <a:r>
              <a:rPr lang="en-US" altLang="en-US" dirty="0" smtClean="0"/>
              <a:t>Understand what is field level security and how to configure it;</a:t>
            </a:r>
          </a:p>
          <a:p>
            <a:pPr lvl="3"/>
            <a:r>
              <a:rPr lang="en-US" altLang="en-US" dirty="0" smtClean="0"/>
              <a:t>Understand what is page layout and how to configure page layout</a:t>
            </a:r>
          </a:p>
          <a:p>
            <a:pPr lvl="1" eaLnBrk="1" hangingPunct="1"/>
            <a:endParaRPr lang="en-US" altLang="en-US" dirty="0" smtClean="0"/>
          </a:p>
          <a:p>
            <a:pPr lvl="1" eaLnBrk="1" hangingPunct="1"/>
            <a:endParaRPr lang="en-US" altLang="en-US" dirty="0" smtClean="0"/>
          </a:p>
        </p:txBody>
      </p:sp>
      <p:sp>
        <p:nvSpPr>
          <p:cNvPr id="16386" name="Title 1"/>
          <p:cNvSpPr>
            <a:spLocks noGrp="1"/>
          </p:cNvSpPr>
          <p:nvPr>
            <p:ph type="title"/>
          </p:nvPr>
        </p:nvSpPr>
        <p:spPr/>
        <p:txBody>
          <a:bodyPr/>
          <a:lstStyle/>
          <a:p>
            <a:pPr eaLnBrk="1" hangingPunct="1"/>
            <a:r>
              <a:rPr lang="en-US" altLang="en-US" smtClean="0"/>
              <a:t>Objective</a:t>
            </a: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Warehouse Scenario</a:t>
            </a:r>
            <a:endParaRPr lang="en-US" dirty="0"/>
          </a:p>
        </p:txBody>
      </p:sp>
      <p:pic>
        <p:nvPicPr>
          <p:cNvPr id="4" name="Picture 3"/>
          <p:cNvPicPr>
            <a:picLocks noChangeAspect="1"/>
          </p:cNvPicPr>
          <p:nvPr/>
        </p:nvPicPr>
        <p:blipFill>
          <a:blip r:embed="rId2"/>
          <a:stretch>
            <a:fillRect/>
          </a:stretch>
        </p:blipFill>
        <p:spPr>
          <a:xfrm>
            <a:off x="457200" y="1295400"/>
            <a:ext cx="8382000" cy="4191000"/>
          </a:xfrm>
          <a:prstGeom prst="rect">
            <a:avLst/>
          </a:prstGeom>
        </p:spPr>
      </p:pic>
    </p:spTree>
    <p:extLst>
      <p:ext uri="{BB962C8B-B14F-4D97-AF65-F5344CB8AC3E}">
        <p14:creationId xmlns:p14="http://schemas.microsoft.com/office/powerpoint/2010/main" val="625307829"/>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Requirement: A </a:t>
            </a:r>
            <a:r>
              <a:rPr lang="en-US" dirty="0"/>
              <a:t>merchandise object should have fields that are used for tracking various information, such as a description, how much individual units cost, and how many units are in stock. You can add custom fields to list or track just about </a:t>
            </a:r>
            <a:r>
              <a:rPr lang="en-US" dirty="0" smtClean="0"/>
              <a:t>anything.</a:t>
            </a:r>
            <a:endParaRPr lang="en-US" dirty="0"/>
          </a:p>
        </p:txBody>
      </p:sp>
      <p:sp>
        <p:nvSpPr>
          <p:cNvPr id="3" name="Title 2"/>
          <p:cNvSpPr>
            <a:spLocks noGrp="1"/>
          </p:cNvSpPr>
          <p:nvPr>
            <p:ph type="title"/>
          </p:nvPr>
        </p:nvSpPr>
        <p:spPr/>
        <p:txBody>
          <a:bodyPr>
            <a:normAutofit fontScale="90000"/>
          </a:bodyPr>
          <a:lstStyle/>
          <a:p>
            <a:r>
              <a:rPr lang="en-US" altLang="en-US" dirty="0" smtClean="0"/>
              <a:t>Scenario 2: </a:t>
            </a:r>
            <a:r>
              <a:rPr lang="en-US" dirty="0"/>
              <a:t>Add Description, Price, and Total Inventory Fields </a:t>
            </a:r>
          </a:p>
        </p:txBody>
      </p:sp>
    </p:spTree>
    <p:extLst>
      <p:ext uri="{BB962C8B-B14F-4D97-AF65-F5344CB8AC3E}">
        <p14:creationId xmlns:p14="http://schemas.microsoft.com/office/powerpoint/2010/main" val="7761300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383381" y="1081088"/>
            <a:ext cx="8382000" cy="2492990"/>
          </a:xfrm>
        </p:spPr>
        <p:txBody>
          <a:bodyPr>
            <a:normAutofit/>
          </a:bodyPr>
          <a:lstStyle/>
          <a:p>
            <a:r>
              <a:rPr lang="en-US" altLang="en-US" dirty="0" smtClean="0">
                <a:latin typeface="Andalus" pitchFamily="18" charset="-78"/>
                <a:cs typeface="Andalus" pitchFamily="18" charset="-78"/>
              </a:rPr>
              <a:t>1. From </a:t>
            </a:r>
            <a:r>
              <a:rPr lang="en-US" altLang="en-US" dirty="0">
                <a:latin typeface="Andalus" pitchFamily="18" charset="-78"/>
                <a:cs typeface="Andalus" pitchFamily="18" charset="-78"/>
              </a:rPr>
              <a:t>the Merchandise list view page, click  to open the quick access menu (if it isn't already open). </a:t>
            </a:r>
            <a:endParaRPr lang="en-US" altLang="en-US" dirty="0" smtClean="0">
              <a:latin typeface="Andalus" pitchFamily="18" charset="-78"/>
              <a:cs typeface="Andalus" pitchFamily="18" charset="-78"/>
            </a:endParaRPr>
          </a:p>
          <a:p>
            <a:r>
              <a:rPr lang="en-US" altLang="en-US" dirty="0">
                <a:latin typeface="Andalus" pitchFamily="18" charset="-78"/>
                <a:cs typeface="Andalus" pitchFamily="18" charset="-78"/>
              </a:rPr>
              <a:t>2</a:t>
            </a:r>
            <a:r>
              <a:rPr lang="en-US" altLang="en-US" dirty="0" smtClean="0">
                <a:latin typeface="Andalus" pitchFamily="18" charset="-78"/>
                <a:cs typeface="Andalus" pitchFamily="18" charset="-78"/>
              </a:rPr>
              <a:t>. </a:t>
            </a:r>
            <a:r>
              <a:rPr lang="en-US" altLang="en-US" dirty="0">
                <a:latin typeface="Andalus" pitchFamily="18" charset="-78"/>
                <a:cs typeface="Andalus" pitchFamily="18" charset="-78"/>
              </a:rPr>
              <a:t>Hover over View Fields and click New to launch the New Custom Field wizard. </a:t>
            </a:r>
            <a:endParaRPr lang="en-US" altLang="en-US" dirty="0" smtClean="0">
              <a:latin typeface="Andalus" pitchFamily="18" charset="-78"/>
              <a:cs typeface="Andalus" pitchFamily="18" charset="-78"/>
            </a:endParaRPr>
          </a:p>
          <a:p>
            <a:r>
              <a:rPr lang="en-US" altLang="en-US" dirty="0" smtClean="0">
                <a:latin typeface="Andalus" pitchFamily="18" charset="-78"/>
                <a:cs typeface="Andalus" pitchFamily="18" charset="-78"/>
              </a:rPr>
              <a:t>3. </a:t>
            </a:r>
            <a:r>
              <a:rPr lang="en-US" altLang="en-US" dirty="0">
                <a:latin typeface="Andalus" pitchFamily="18" charset="-78"/>
                <a:cs typeface="Andalus" pitchFamily="18" charset="-78"/>
              </a:rPr>
              <a:t>For Data Type, select Text Area and click Next.</a:t>
            </a:r>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p:txBody>
      </p:sp>
      <p:sp>
        <p:nvSpPr>
          <p:cNvPr id="25602" name="Title 1"/>
          <p:cNvSpPr>
            <a:spLocks noGrp="1"/>
          </p:cNvSpPr>
          <p:nvPr>
            <p:ph type="title"/>
          </p:nvPr>
        </p:nvSpPr>
        <p:spPr/>
        <p:txBody>
          <a:bodyPr>
            <a:normAutofit fontScale="90000"/>
          </a:bodyPr>
          <a:lstStyle/>
          <a:p>
            <a:r>
              <a:rPr lang="en-US" altLang="en-US" dirty="0"/>
              <a:t>Create the field of type ‘</a:t>
            </a:r>
            <a:r>
              <a:rPr lang="en-US" altLang="en-US" dirty="0">
                <a:latin typeface="Andalus" pitchFamily="18" charset="-78"/>
                <a:cs typeface="Andalus" pitchFamily="18" charset="-78"/>
              </a:rPr>
              <a:t>Text Area’</a:t>
            </a:r>
            <a:endParaRPr lang="en-US" altLang="en-US" dirty="0" smtClean="0"/>
          </a:p>
        </p:txBody>
      </p:sp>
      <p:pic>
        <p:nvPicPr>
          <p:cNvPr id="7" name="Picture 6" descr="The New Custom Field wizard, with the Text Area data type highlighted"/>
          <p:cNvPicPr/>
          <p:nvPr/>
        </p:nvPicPr>
        <p:blipFill>
          <a:blip r:embed="rId3" cstate="print"/>
          <a:srcRect/>
          <a:stretch>
            <a:fillRect/>
          </a:stretch>
        </p:blipFill>
        <p:spPr bwMode="auto">
          <a:xfrm>
            <a:off x="1600200" y="3505200"/>
            <a:ext cx="6705600" cy="23622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r>
              <a:rPr lang="en-US" altLang="en-US" dirty="0"/>
              <a:t>Create the field </a:t>
            </a:r>
            <a:r>
              <a:rPr lang="en-US" altLang="en-US" dirty="0" smtClean="0"/>
              <a:t>of type ‘</a:t>
            </a:r>
            <a:r>
              <a:rPr lang="en-US" altLang="en-US" dirty="0" smtClean="0">
                <a:latin typeface="Andalus" pitchFamily="18" charset="-78"/>
                <a:cs typeface="Andalus" pitchFamily="18" charset="-78"/>
              </a:rPr>
              <a:t>Text Area’</a:t>
            </a:r>
            <a:endParaRPr lang="en-US" altLang="en-US" dirty="0" smtClean="0"/>
          </a:p>
        </p:txBody>
      </p:sp>
      <p:pic>
        <p:nvPicPr>
          <p:cNvPr id="5" name="Picture 4" descr="Page 2 of the New Custom Field wizard, with both the Field Label and Field Name fields set to Description, and the Required checkbox selected"/>
          <p:cNvPicPr/>
          <p:nvPr/>
        </p:nvPicPr>
        <p:blipFill>
          <a:blip r:embed="rId2" cstate="print"/>
          <a:srcRect/>
          <a:stretch>
            <a:fillRect/>
          </a:stretch>
        </p:blipFill>
        <p:spPr bwMode="auto">
          <a:xfrm>
            <a:off x="1798320" y="1274762"/>
            <a:ext cx="6583680" cy="4745038"/>
          </a:xfrm>
          <a:prstGeom prst="rect">
            <a:avLst/>
          </a:prstGeom>
          <a:noFill/>
          <a:ln w="9525">
            <a:solidFill>
              <a:schemeClr val="tx1"/>
            </a:solidFill>
            <a:miter lim="800000"/>
            <a:headEnd/>
            <a:tailEnd/>
          </a:ln>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468313" y="1371600"/>
            <a:ext cx="8212137" cy="1384995"/>
          </a:xfrm>
        </p:spPr>
        <p:txBody>
          <a:bodyPr/>
          <a:lstStyle/>
          <a:p>
            <a:pPr eaLnBrk="1" hangingPunct="1"/>
            <a:endParaRPr lang="en-US" altLang="en-US" dirty="0" smtClean="0"/>
          </a:p>
        </p:txBody>
      </p:sp>
      <p:sp>
        <p:nvSpPr>
          <p:cNvPr id="28674" name="Title 1"/>
          <p:cNvSpPr>
            <a:spLocks noGrp="1"/>
          </p:cNvSpPr>
          <p:nvPr>
            <p:ph type="title"/>
          </p:nvPr>
        </p:nvSpPr>
        <p:spPr/>
        <p:txBody>
          <a:bodyPr>
            <a:normAutofit fontScale="90000"/>
          </a:bodyPr>
          <a:lstStyle/>
          <a:p>
            <a:r>
              <a:rPr lang="en-US" altLang="en-US" dirty="0"/>
              <a:t>Create the field of </a:t>
            </a:r>
            <a:r>
              <a:rPr lang="en-US" altLang="en-US" dirty="0" smtClean="0"/>
              <a:t>type ‘</a:t>
            </a:r>
            <a:r>
              <a:rPr lang="en-IN" dirty="0" smtClean="0">
                <a:effectLst/>
              </a:rPr>
              <a:t>Currency’</a:t>
            </a:r>
            <a:endParaRPr lang="en-US" alt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44" y="1143000"/>
            <a:ext cx="9054656"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Create the field of type ‘</a:t>
            </a:r>
            <a:r>
              <a:rPr lang="en-IN" dirty="0">
                <a:effectLst/>
              </a:rPr>
              <a:t>Number’</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9" y="1295401"/>
            <a:ext cx="92392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775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Scenario 2: </a:t>
            </a:r>
            <a:r>
              <a:rPr lang="en-US" dirty="0"/>
              <a:t>Add Description, Price, and Total Inventory Fields </a:t>
            </a:r>
          </a:p>
        </p:txBody>
      </p:sp>
      <p:pic>
        <p:nvPicPr>
          <p:cNvPr id="4" name="Content Placeholder 3" descr="The Merchandise custom object detail page, with the auto-generated API Name set to Merchandise_c, the Standard Fields highlighted, and no Custom fields yet defined"/>
          <p:cNvPicPr>
            <a:picLocks noGrp="1"/>
          </p:cNvPicPr>
          <p:nvPr>
            <p:ph idx="1"/>
          </p:nvPr>
        </p:nvPicPr>
        <p:blipFill>
          <a:blip r:embed="rId3" cstate="print"/>
          <a:srcRect/>
          <a:stretch>
            <a:fillRect/>
          </a:stretch>
        </p:blipFill>
        <p:spPr bwMode="auto">
          <a:xfrm>
            <a:off x="762000" y="1676400"/>
            <a:ext cx="7620000" cy="4191000"/>
          </a:xfrm>
          <a:prstGeom prst="rect">
            <a:avLst/>
          </a:prstGeom>
          <a:noFill/>
          <a:ln w="9525">
            <a:noFill/>
            <a:miter lim="800000"/>
            <a:headEnd/>
            <a:tailEnd/>
          </a:ln>
        </p:spPr>
      </p:pic>
    </p:spTree>
    <p:extLst>
      <p:ext uri="{BB962C8B-B14F-4D97-AF65-F5344CB8AC3E}">
        <p14:creationId xmlns:p14="http://schemas.microsoft.com/office/powerpoint/2010/main" val="661406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Scenario 2: </a:t>
            </a:r>
            <a:r>
              <a:rPr lang="en-US" dirty="0"/>
              <a:t>Add Description, Price, and Total Inventory Fields </a:t>
            </a:r>
          </a:p>
        </p:txBody>
      </p:sp>
      <p:pic>
        <p:nvPicPr>
          <p:cNvPr id="4" name="Content Placeholder 3" descr="The New Merchandise Product options, including Merchandise Name, Description, Price, and Total Inventory"/>
          <p:cNvPicPr>
            <a:picLocks noGrp="1"/>
          </p:cNvPicPr>
          <p:nvPr>
            <p:ph idx="1"/>
          </p:nvPr>
        </p:nvPicPr>
        <p:blipFill>
          <a:blip r:embed="rId2" cstate="print"/>
          <a:srcRect/>
          <a:stretch>
            <a:fillRect/>
          </a:stretch>
        </p:blipFill>
        <p:spPr bwMode="auto">
          <a:xfrm>
            <a:off x="762000" y="1828800"/>
            <a:ext cx="6172200" cy="3200400"/>
          </a:xfrm>
          <a:prstGeom prst="rect">
            <a:avLst/>
          </a:prstGeom>
          <a:noFill/>
          <a:ln w="9525">
            <a:noFill/>
            <a:miter lim="800000"/>
            <a:headEnd/>
            <a:tailEnd/>
          </a:ln>
        </p:spPr>
      </p:pic>
    </p:spTree>
    <p:extLst>
      <p:ext uri="{BB962C8B-B14F-4D97-AF65-F5344CB8AC3E}">
        <p14:creationId xmlns:p14="http://schemas.microsoft.com/office/powerpoint/2010/main" val="355716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p:txBody>
          <a:bodyPr/>
          <a:lstStyle/>
          <a:p>
            <a:pPr eaLnBrk="1" hangingPunct="1"/>
            <a:r>
              <a:rPr lang="en-US" altLang="en-US" dirty="0" smtClean="0"/>
              <a:t>Specify Display Format for Auto Number field</a:t>
            </a:r>
          </a:p>
          <a:p>
            <a:pPr eaLnBrk="1" hangingPunct="1"/>
            <a:r>
              <a:rPr lang="en-US" altLang="en-US" dirty="0" smtClean="0"/>
              <a:t>A Display Format allows you to control the appearance of the Auto Number field. </a:t>
            </a:r>
          </a:p>
          <a:p>
            <a:pPr eaLnBrk="1" hangingPunct="1"/>
            <a:r>
              <a:rPr lang="en-US" altLang="en-US" dirty="0" smtClean="0"/>
              <a:t>A Display Format consists of the substitution variables, plus any other characters you wish to include as a prefix or suffix.</a:t>
            </a:r>
          </a:p>
          <a:p>
            <a:pPr eaLnBrk="1" hangingPunct="1"/>
            <a:endParaRPr lang="en-US" altLang="en-US" dirty="0" smtClean="0"/>
          </a:p>
          <a:p>
            <a:pPr eaLnBrk="1" hangingPunct="1"/>
            <a:endParaRPr lang="en-US" altLang="en-US" dirty="0" smtClean="0"/>
          </a:p>
          <a:p>
            <a:pPr eaLnBrk="1" hangingPunct="1"/>
            <a:endParaRPr lang="en-US" altLang="en-US" dirty="0" smtClean="0"/>
          </a:p>
        </p:txBody>
      </p:sp>
      <p:sp>
        <p:nvSpPr>
          <p:cNvPr id="33794" name="Title 1"/>
          <p:cNvSpPr>
            <a:spLocks noGrp="1"/>
          </p:cNvSpPr>
          <p:nvPr>
            <p:ph type="title"/>
          </p:nvPr>
        </p:nvSpPr>
        <p:spPr/>
        <p:txBody>
          <a:bodyPr>
            <a:normAutofit fontScale="90000"/>
          </a:bodyPr>
          <a:lstStyle/>
          <a:p>
            <a:r>
              <a:rPr lang="en-US" altLang="en-US" dirty="0"/>
              <a:t>Create the field of type </a:t>
            </a:r>
            <a:r>
              <a:rPr lang="en-US" altLang="en-US" dirty="0" smtClean="0"/>
              <a:t>‘Auto Number’</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191000"/>
            <a:ext cx="7239000" cy="1967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878602"/>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Placeholder 2"/>
          <p:cNvSpPr>
            <a:spLocks noGrp="1"/>
          </p:cNvSpPr>
          <p:nvPr>
            <p:ph idx="1"/>
          </p:nvPr>
        </p:nvSpPr>
        <p:spPr/>
        <p:txBody>
          <a:bodyPr>
            <a:normAutofit fontScale="92500" lnSpcReduction="10000"/>
          </a:bodyPr>
          <a:lstStyle/>
          <a:p>
            <a:pPr eaLnBrk="1" hangingPunct="1"/>
            <a:r>
              <a:rPr lang="en-US" altLang="en-US" dirty="0" err="1" smtClean="0"/>
              <a:t>Picklist</a:t>
            </a:r>
            <a:r>
              <a:rPr lang="en-US" altLang="en-US" dirty="0" smtClean="0"/>
              <a:t> lets a users pick values from a predefined list instead of entering manually</a:t>
            </a:r>
          </a:p>
          <a:p>
            <a:pPr eaLnBrk="1" hangingPunct="1"/>
            <a:endParaRPr lang="en-US" altLang="en-US" dirty="0" smtClean="0"/>
          </a:p>
          <a:p>
            <a:pPr eaLnBrk="1" hangingPunct="1"/>
            <a:r>
              <a:rPr lang="en-US" altLang="en-US" dirty="0" smtClean="0"/>
              <a:t>Standard </a:t>
            </a:r>
            <a:r>
              <a:rPr lang="en-US" altLang="en-US" dirty="0" err="1" smtClean="0"/>
              <a:t>Picklist</a:t>
            </a:r>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r>
              <a:rPr lang="en-US" altLang="en-US" dirty="0" smtClean="0"/>
              <a:t>Custom </a:t>
            </a:r>
            <a:r>
              <a:rPr lang="en-US" altLang="en-US" dirty="0" err="1" smtClean="0"/>
              <a:t>Picklist</a:t>
            </a:r>
            <a:endParaRPr lang="en-US" altLang="en-US" dirty="0" smtClean="0"/>
          </a:p>
          <a:p>
            <a:pPr eaLnBrk="1" hangingPunct="1"/>
            <a:endParaRPr lang="en-US" altLang="en-US" dirty="0" smtClean="0"/>
          </a:p>
          <a:p>
            <a:pPr eaLnBrk="1" hangingPunct="1"/>
            <a:endParaRPr lang="en-US" altLang="en-US" dirty="0" smtClean="0"/>
          </a:p>
          <a:p>
            <a:pPr eaLnBrk="1" hangingPunct="1"/>
            <a:r>
              <a:rPr lang="en-US" altLang="en-US" dirty="0" smtClean="0"/>
              <a:t>Custom Multi-select </a:t>
            </a:r>
            <a:r>
              <a:rPr lang="en-US" altLang="en-US" dirty="0" err="1" smtClean="0"/>
              <a:t>picklist</a:t>
            </a:r>
            <a:endParaRPr lang="en-US" altLang="en-US" dirty="0" smtClean="0"/>
          </a:p>
        </p:txBody>
      </p:sp>
      <p:sp>
        <p:nvSpPr>
          <p:cNvPr id="34818" name="Title 1"/>
          <p:cNvSpPr>
            <a:spLocks noGrp="1"/>
          </p:cNvSpPr>
          <p:nvPr>
            <p:ph type="title"/>
          </p:nvPr>
        </p:nvSpPr>
        <p:spPr/>
        <p:txBody>
          <a:bodyPr>
            <a:normAutofit fontScale="90000"/>
          </a:bodyPr>
          <a:lstStyle/>
          <a:p>
            <a:r>
              <a:rPr lang="en-US" altLang="en-US" dirty="0"/>
              <a:t>Create the field of type </a:t>
            </a:r>
            <a:r>
              <a:rPr lang="en-US" altLang="en-US" dirty="0" smtClean="0"/>
              <a:t>‘</a:t>
            </a:r>
            <a:r>
              <a:rPr lang="en-US" altLang="en-US" dirty="0" err="1" smtClean="0"/>
              <a:t>PickList</a:t>
            </a:r>
            <a:r>
              <a:rPr lang="en-US" altLang="en-US" dirty="0" smtClean="0"/>
              <a:t>’</a:t>
            </a:r>
          </a:p>
        </p:txBody>
      </p:sp>
      <p:pic>
        <p:nvPicPr>
          <p:cNvPr id="6147" name="Picture 3"/>
          <p:cNvPicPr>
            <a:picLocks noChangeAspect="1" noChangeArrowheads="1"/>
          </p:cNvPicPr>
          <p:nvPr/>
        </p:nvPicPr>
        <p:blipFill>
          <a:blip r:embed="rId2"/>
          <a:srcRect/>
          <a:stretch>
            <a:fillRect/>
          </a:stretch>
        </p:blipFill>
        <p:spPr bwMode="auto">
          <a:xfrm>
            <a:off x="4599960" y="3880079"/>
            <a:ext cx="3921125" cy="971550"/>
          </a:xfrm>
          <a:prstGeom prst="rect">
            <a:avLst/>
          </a:prstGeom>
          <a:noFill/>
          <a:ln w="9525">
            <a:solidFill>
              <a:schemeClr val="accent2">
                <a:lumMod val="75000"/>
              </a:schemeClr>
            </a:solidFill>
            <a:miter lim="800000"/>
            <a:headEnd/>
            <a:tailEnd/>
          </a:ln>
          <a:effectLst/>
        </p:spPr>
      </p:pic>
      <p:pic>
        <p:nvPicPr>
          <p:cNvPr id="6149" name="Picture 5"/>
          <p:cNvPicPr>
            <a:picLocks noChangeAspect="1" noChangeArrowheads="1"/>
          </p:cNvPicPr>
          <p:nvPr/>
        </p:nvPicPr>
        <p:blipFill>
          <a:blip r:embed="rId3"/>
          <a:srcRect/>
          <a:stretch>
            <a:fillRect/>
          </a:stretch>
        </p:blipFill>
        <p:spPr bwMode="auto">
          <a:xfrm>
            <a:off x="5029200" y="5867400"/>
            <a:ext cx="3886200" cy="822325"/>
          </a:xfrm>
          <a:prstGeom prst="rect">
            <a:avLst/>
          </a:prstGeom>
          <a:noFill/>
          <a:ln w="9525">
            <a:solidFill>
              <a:schemeClr val="accent2">
                <a:lumMod val="75000"/>
              </a:schemeClr>
            </a:solidFill>
            <a:miter lim="800000"/>
            <a:headEnd/>
            <a:tailEnd/>
          </a:ln>
          <a:effectLst/>
        </p:spPr>
      </p:pic>
      <p:pic>
        <p:nvPicPr>
          <p:cNvPr id="6150" name="Picture 6"/>
          <p:cNvPicPr>
            <a:picLocks noChangeAspect="1" noChangeArrowheads="1"/>
          </p:cNvPicPr>
          <p:nvPr/>
        </p:nvPicPr>
        <p:blipFill>
          <a:blip r:embed="rId4"/>
          <a:srcRect/>
          <a:stretch>
            <a:fillRect/>
          </a:stretch>
        </p:blipFill>
        <p:spPr bwMode="auto">
          <a:xfrm>
            <a:off x="4724400" y="2271712"/>
            <a:ext cx="3048000" cy="1462088"/>
          </a:xfrm>
          <a:prstGeom prst="rect">
            <a:avLst/>
          </a:prstGeom>
          <a:noFill/>
          <a:ln w="9525">
            <a:solidFill>
              <a:schemeClr val="accent2">
                <a:lumMod val="75000"/>
              </a:schemeClr>
            </a:solidFill>
            <a:miter lim="800000"/>
            <a:headEnd/>
            <a:tailEnd/>
          </a:ln>
          <a:effectLst/>
        </p:spPr>
      </p:pic>
    </p:spTree>
    <p:extLst>
      <p:ext uri="{BB962C8B-B14F-4D97-AF65-F5344CB8AC3E}">
        <p14:creationId xmlns:p14="http://schemas.microsoft.com/office/powerpoint/2010/main" val="3830619742"/>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a:t>Proven — More than 100,000+ companies trust Force.com, including many industry leaders. They’ve built 220,000+ apps that run in accredited, world-class data centers with backup, failover, disaster-recovery, and an uptime record exceeding 99.9%. You can see real-time system performance data at trust.salesforce.com. </a:t>
            </a:r>
            <a:endParaRPr lang="en-US" dirty="0" smtClean="0"/>
          </a:p>
          <a:p>
            <a:r>
              <a:rPr lang="en-US" dirty="0" smtClean="0"/>
              <a:t>Agile </a:t>
            </a:r>
            <a:r>
              <a:rPr lang="en-US" dirty="0"/>
              <a:t>— Force.com requires minimal coding. Assemble your apps in building-block fashion using our visual tools and library of components. Streamline development with sandbox environments, and integrate your apps using open APIs. </a:t>
            </a:r>
            <a:endParaRPr lang="en-US" dirty="0" smtClean="0"/>
          </a:p>
          <a:p>
            <a:r>
              <a:rPr lang="en-US" dirty="0" smtClean="0"/>
              <a:t>Social </a:t>
            </a:r>
            <a:r>
              <a:rPr lang="en-US" dirty="0"/>
              <a:t>— Work more effectively with your colleagues using your own secure social network. Force.com includes pre-built components for feeds, profiles, conversations, updates, and file sharing. All components are available through REST APIs that can be easily integrated into any custom app. • </a:t>
            </a:r>
            <a:endParaRPr lang="en-US" dirty="0" smtClean="0"/>
          </a:p>
          <a:p>
            <a:r>
              <a:rPr lang="en-US" dirty="0" smtClean="0"/>
              <a:t>Mobile </a:t>
            </a:r>
            <a:r>
              <a:rPr lang="en-US" dirty="0"/>
              <a:t>— Build native mobile apps powered by a secure cloud database, with rock-solid APIs. Or build mobile-optimized browser apps, using our UI framework and HTML5 to support any device with one code base. Or mix native and HTML in a hybrid cocktail that gives you the best of both worlds. Force.com has what you need to securely deliver apps on mobile devices.</a:t>
            </a:r>
          </a:p>
        </p:txBody>
      </p:sp>
      <p:sp>
        <p:nvSpPr>
          <p:cNvPr id="3" name="Title 2"/>
          <p:cNvSpPr>
            <a:spLocks noGrp="1"/>
          </p:cNvSpPr>
          <p:nvPr>
            <p:ph type="title"/>
          </p:nvPr>
        </p:nvSpPr>
        <p:spPr/>
        <p:txBody>
          <a:bodyPr/>
          <a:lstStyle/>
          <a:p>
            <a:r>
              <a:rPr lang="en-US" dirty="0"/>
              <a:t>Why use Force.com:</a:t>
            </a:r>
          </a:p>
        </p:txBody>
      </p:sp>
    </p:spTree>
    <p:extLst>
      <p:ext uri="{BB962C8B-B14F-4D97-AF65-F5344CB8AC3E}">
        <p14:creationId xmlns:p14="http://schemas.microsoft.com/office/powerpoint/2010/main" val="2015943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Create the </a:t>
            </a:r>
            <a:r>
              <a:rPr lang="en-US" altLang="en-US" dirty="0" smtClean="0"/>
              <a:t>‘Status’ field </a:t>
            </a:r>
            <a:r>
              <a:rPr lang="en-US" altLang="en-US" dirty="0"/>
              <a:t>of type ‘</a:t>
            </a:r>
            <a:r>
              <a:rPr lang="en-US" altLang="en-US" dirty="0" err="1"/>
              <a:t>PickList</a:t>
            </a:r>
            <a:r>
              <a:rPr lang="en-US" altLang="en-US" dirty="0"/>
              <a:t>’</a:t>
            </a:r>
            <a:endParaRPr lang="en-US" dirty="0"/>
          </a:p>
        </p:txBody>
      </p:sp>
      <p:pic>
        <p:nvPicPr>
          <p:cNvPr id="4" name="Content Placeholder 3" descr="Step 2 of the New Custom Field wizard, with both the Field Label and Field Name fields set to Status. The Field Label values listed are Open, Closed, Negotiating, and Pending, and the Use First Value as Default Value checkbox is selected."/>
          <p:cNvPicPr>
            <a:picLocks noGrp="1"/>
          </p:cNvPicPr>
          <p:nvPr>
            <p:ph idx="1"/>
          </p:nvPr>
        </p:nvPicPr>
        <p:blipFill>
          <a:blip r:embed="rId3" cstate="print"/>
          <a:srcRect/>
          <a:stretch>
            <a:fillRect/>
          </a:stretch>
        </p:blipFill>
        <p:spPr bwMode="auto">
          <a:xfrm>
            <a:off x="1295400" y="1524000"/>
            <a:ext cx="7239000" cy="3505200"/>
          </a:xfrm>
          <a:prstGeom prst="rect">
            <a:avLst/>
          </a:prstGeom>
          <a:noFill/>
          <a:ln w="9525">
            <a:noFill/>
            <a:miter lim="800000"/>
            <a:headEnd/>
            <a:tailEnd/>
          </a:ln>
        </p:spPr>
      </p:pic>
      <p:pic>
        <p:nvPicPr>
          <p:cNvPr id="6" name="Picture 5" descr="A list of the newly created custom fields, including Description and Status"/>
          <p:cNvPicPr/>
          <p:nvPr/>
        </p:nvPicPr>
        <p:blipFill>
          <a:blip r:embed="rId4" cstate="print"/>
          <a:srcRect/>
          <a:stretch>
            <a:fillRect/>
          </a:stretch>
        </p:blipFill>
        <p:spPr bwMode="auto">
          <a:xfrm>
            <a:off x="2057400" y="5257800"/>
            <a:ext cx="6576060" cy="1025525"/>
          </a:xfrm>
          <a:prstGeom prst="rect">
            <a:avLst/>
          </a:prstGeom>
          <a:noFill/>
          <a:ln w="9525">
            <a:noFill/>
            <a:miter lim="800000"/>
            <a:headEnd/>
            <a:tailEnd/>
          </a:ln>
        </p:spPr>
      </p:pic>
    </p:spTree>
    <p:extLst>
      <p:ext uri="{BB962C8B-B14F-4D97-AF65-F5344CB8AC3E}">
        <p14:creationId xmlns:p14="http://schemas.microsoft.com/office/powerpoint/2010/main" val="3177441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Placeholder 2"/>
          <p:cNvSpPr>
            <a:spLocks noGrp="1"/>
          </p:cNvSpPr>
          <p:nvPr>
            <p:ph idx="1"/>
          </p:nvPr>
        </p:nvSpPr>
        <p:spPr>
          <a:xfrm>
            <a:off x="444731" y="1371600"/>
            <a:ext cx="4800600" cy="5486400"/>
          </a:xfrm>
        </p:spPr>
        <p:txBody>
          <a:bodyPr/>
          <a:lstStyle/>
          <a:p>
            <a:pPr eaLnBrk="1" hangingPunct="1"/>
            <a:r>
              <a:rPr lang="en-US" altLang="en-US" dirty="0" smtClean="0"/>
              <a:t>Values of a picklist are dependent on select of a value from another picklist</a:t>
            </a:r>
          </a:p>
          <a:p>
            <a:pPr eaLnBrk="1" hangingPunct="1"/>
            <a:r>
              <a:rPr lang="en-US" altLang="en-US" dirty="0" smtClean="0"/>
              <a:t>To define a dependent picklist</a:t>
            </a:r>
          </a:p>
          <a:p>
            <a:pPr eaLnBrk="1" hangingPunct="1"/>
            <a:r>
              <a:rPr lang="en-US" altLang="en-US" sz="2000" dirty="0" smtClean="0"/>
              <a:t>Select Setup </a:t>
            </a:r>
            <a:r>
              <a:rPr lang="en-US" altLang="en-US" sz="2000" dirty="0" smtClean="0">
                <a:sym typeface="Wingdings" panose="05000000000000000000" pitchFamily="2" charset="2"/>
              </a:rPr>
              <a:t> </a:t>
            </a:r>
          </a:p>
          <a:p>
            <a:pPr lvl="1" eaLnBrk="1" hangingPunct="1"/>
            <a:r>
              <a:rPr lang="en-US" altLang="en-US" dirty="0" smtClean="0">
                <a:sym typeface="Wingdings" panose="05000000000000000000" pitchFamily="2" charset="2"/>
              </a:rPr>
              <a:t>App Setup</a:t>
            </a:r>
            <a:r>
              <a:rPr lang="en-US" altLang="en-US" sz="1800" dirty="0" smtClean="0"/>
              <a:t> </a:t>
            </a:r>
            <a:r>
              <a:rPr lang="en-US" altLang="en-US" sz="1800" dirty="0" smtClean="0">
                <a:sym typeface="Wingdings" panose="05000000000000000000" pitchFamily="2" charset="2"/>
              </a:rPr>
              <a:t> </a:t>
            </a:r>
            <a:r>
              <a:rPr lang="en-US" altLang="en-US" dirty="0" smtClean="0">
                <a:sym typeface="Wingdings" panose="05000000000000000000" pitchFamily="2" charset="2"/>
              </a:rPr>
              <a:t>Lead</a:t>
            </a:r>
            <a:r>
              <a:rPr lang="en-US" altLang="en-US" sz="1800" dirty="0" smtClean="0">
                <a:sym typeface="Wingdings" panose="05000000000000000000" pitchFamily="2" charset="2"/>
              </a:rPr>
              <a:t> (</a:t>
            </a:r>
            <a:r>
              <a:rPr lang="en-US" altLang="en-US" sz="1800" i="1" dirty="0" smtClean="0">
                <a:sym typeface="Wingdings" panose="05000000000000000000" pitchFamily="2" charset="2"/>
              </a:rPr>
              <a:t>Object Name)</a:t>
            </a:r>
          </a:p>
          <a:p>
            <a:pPr lvl="1" eaLnBrk="1" hangingPunct="1">
              <a:buFont typeface="Wingdings" panose="05000000000000000000" pitchFamily="2" charset="2"/>
              <a:buNone/>
            </a:pPr>
            <a:r>
              <a:rPr lang="en-US" altLang="en-US" dirty="0" smtClean="0">
                <a:sym typeface="Wingdings" panose="05000000000000000000" pitchFamily="2" charset="2"/>
              </a:rPr>
              <a:t> 	Fields  Field Dependencies</a:t>
            </a:r>
            <a:endParaRPr lang="en-US" altLang="en-US" dirty="0" smtClean="0"/>
          </a:p>
          <a:p>
            <a:pPr eaLnBrk="1" hangingPunct="1"/>
            <a:endParaRPr lang="en-US" altLang="en-US" dirty="0" smtClean="0">
              <a:sym typeface="Wingdings" panose="05000000000000000000" pitchFamily="2" charset="2"/>
            </a:endParaRPr>
          </a:p>
          <a:p>
            <a:pPr lvl="1"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lvl="1" eaLnBrk="1" hangingPunct="1">
              <a:buFont typeface="Wingdings" panose="05000000000000000000" pitchFamily="2" charset="2"/>
              <a:buNone/>
            </a:pPr>
            <a:endParaRPr lang="en-US" altLang="en-US" dirty="0" smtClean="0"/>
          </a:p>
        </p:txBody>
      </p:sp>
      <p:sp>
        <p:nvSpPr>
          <p:cNvPr id="35842" name="Title 1"/>
          <p:cNvSpPr>
            <a:spLocks noGrp="1"/>
          </p:cNvSpPr>
          <p:nvPr>
            <p:ph type="title"/>
          </p:nvPr>
        </p:nvSpPr>
        <p:spPr/>
        <p:txBody>
          <a:bodyPr>
            <a:normAutofit fontScale="90000"/>
          </a:bodyPr>
          <a:lstStyle/>
          <a:p>
            <a:r>
              <a:rPr lang="en-US" altLang="en-US" dirty="0"/>
              <a:t>Create the field of type </a:t>
            </a:r>
            <a:r>
              <a:rPr lang="en-US" altLang="en-US" dirty="0" smtClean="0"/>
              <a:t>‘Dependent </a:t>
            </a:r>
            <a:r>
              <a:rPr lang="en-US" altLang="en-US" dirty="0" err="1" smtClean="0"/>
              <a:t>PickList</a:t>
            </a:r>
            <a:r>
              <a:rPr lang="en-US" altLang="en-US" dirty="0" smtClean="0"/>
              <a:t>’</a:t>
            </a:r>
          </a:p>
        </p:txBody>
      </p:sp>
      <p:pic>
        <p:nvPicPr>
          <p:cNvPr id="7170" name="Picture 2"/>
          <p:cNvPicPr>
            <a:picLocks noChangeAspect="1" noChangeArrowheads="1"/>
          </p:cNvPicPr>
          <p:nvPr/>
        </p:nvPicPr>
        <p:blipFill>
          <a:blip r:embed="rId2"/>
          <a:srcRect/>
          <a:stretch>
            <a:fillRect/>
          </a:stretch>
        </p:blipFill>
        <p:spPr bwMode="auto">
          <a:xfrm>
            <a:off x="5257799" y="3270539"/>
            <a:ext cx="3433763" cy="3200400"/>
          </a:xfrm>
          <a:prstGeom prst="rect">
            <a:avLst/>
          </a:prstGeom>
          <a:noFill/>
          <a:ln w="9525">
            <a:solidFill>
              <a:schemeClr val="accent2">
                <a:lumMod val="75000"/>
              </a:schemeClr>
            </a:solidFill>
            <a:miter lim="800000"/>
            <a:headEnd/>
            <a:tailEnd/>
          </a:ln>
          <a:effectLst/>
        </p:spPr>
      </p:pic>
      <p:pic>
        <p:nvPicPr>
          <p:cNvPr id="7172" name="Picture 4"/>
          <p:cNvPicPr>
            <a:picLocks noChangeAspect="1" noChangeArrowheads="1"/>
          </p:cNvPicPr>
          <p:nvPr/>
        </p:nvPicPr>
        <p:blipFill>
          <a:blip r:embed="rId3"/>
          <a:srcRect/>
          <a:stretch>
            <a:fillRect/>
          </a:stretch>
        </p:blipFill>
        <p:spPr bwMode="auto">
          <a:xfrm>
            <a:off x="5267497" y="1142999"/>
            <a:ext cx="3467100" cy="1952625"/>
          </a:xfrm>
          <a:prstGeom prst="rect">
            <a:avLst/>
          </a:prstGeom>
          <a:noFill/>
          <a:ln w="9525">
            <a:solidFill>
              <a:schemeClr val="accent2">
                <a:lumMod val="75000"/>
              </a:schemeClr>
            </a:solidFill>
            <a:miter lim="800000"/>
            <a:headEnd/>
            <a:tailEnd/>
          </a:ln>
          <a:effectLst/>
        </p:spPr>
      </p:pic>
    </p:spTree>
    <p:extLst>
      <p:ext uri="{BB962C8B-B14F-4D97-AF65-F5344CB8AC3E}">
        <p14:creationId xmlns:p14="http://schemas.microsoft.com/office/powerpoint/2010/main" val="546858415"/>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374583" y="1371600"/>
            <a:ext cx="8212137" cy="1600200"/>
          </a:xfrm>
        </p:spPr>
        <p:txBody>
          <a:bodyPr>
            <a:normAutofit fontScale="70000" lnSpcReduction="20000"/>
          </a:bodyPr>
          <a:lstStyle/>
          <a:p>
            <a:pPr eaLnBrk="1" hangingPunct="1"/>
            <a:r>
              <a:rPr lang="en-US" altLang="en-US" sz="2000" dirty="0" smtClean="0"/>
              <a:t>Use dependent picklists to enter accurate and consistent data. </a:t>
            </a:r>
          </a:p>
          <a:p>
            <a:pPr eaLnBrk="1" hangingPunct="1"/>
            <a:r>
              <a:rPr lang="en-US" altLang="en-US" sz="2000" dirty="0" smtClean="0"/>
              <a:t>A </a:t>
            </a:r>
            <a:r>
              <a:rPr lang="en-US" altLang="en-US" sz="2000" i="1" dirty="0" smtClean="0"/>
              <a:t>dependent picklist</a:t>
            </a:r>
            <a:r>
              <a:rPr lang="en-US" altLang="en-US" sz="2000" dirty="0" smtClean="0"/>
              <a:t> is a custom or </a:t>
            </a:r>
            <a:r>
              <a:rPr lang="en-US" altLang="en-US" sz="2000" dirty="0" err="1" smtClean="0"/>
              <a:t>mutli</a:t>
            </a:r>
            <a:r>
              <a:rPr lang="en-US" altLang="en-US" sz="2000" dirty="0" smtClean="0"/>
              <a:t>-select picklist for which the valid values depend on the value of another field, called the </a:t>
            </a:r>
            <a:r>
              <a:rPr lang="en-US" altLang="en-US" sz="2000" i="1" dirty="0" smtClean="0"/>
              <a:t>controlling field</a:t>
            </a:r>
            <a:r>
              <a:rPr lang="en-US" altLang="en-US" sz="2000" dirty="0" smtClean="0"/>
              <a:t>. </a:t>
            </a:r>
          </a:p>
          <a:p>
            <a:pPr eaLnBrk="1" hangingPunct="1"/>
            <a:r>
              <a:rPr lang="en-US" altLang="en-US" sz="2000" dirty="0" smtClean="0"/>
              <a:t>Controlling fields can be any standard or custom picklist (with at least one and fewer than 300 values) or checkbox field on the same record.</a:t>
            </a:r>
          </a:p>
          <a:p>
            <a:pPr eaLnBrk="1" hangingPunct="1"/>
            <a:r>
              <a:rPr lang="en-US" altLang="en-US" sz="2000" dirty="0" smtClean="0"/>
              <a:t>The value chosen in controlling field affects the value available in dependent field</a:t>
            </a:r>
          </a:p>
          <a:p>
            <a:pPr eaLnBrk="1" hangingPunct="1"/>
            <a:endParaRPr lang="en-US" altLang="en-US" dirty="0" smtClean="0"/>
          </a:p>
        </p:txBody>
      </p:sp>
      <p:sp>
        <p:nvSpPr>
          <p:cNvPr id="36866" name="Title 1"/>
          <p:cNvSpPr>
            <a:spLocks noGrp="1"/>
          </p:cNvSpPr>
          <p:nvPr>
            <p:ph type="title"/>
          </p:nvPr>
        </p:nvSpPr>
        <p:spPr/>
        <p:txBody>
          <a:bodyPr>
            <a:normAutofit fontScale="90000"/>
          </a:bodyPr>
          <a:lstStyle/>
          <a:p>
            <a:pPr eaLnBrk="1" hangingPunct="1"/>
            <a:r>
              <a:rPr lang="en-US" altLang="en-US" smtClean="0"/>
              <a:t>Dependent and controlling Picklists</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71800"/>
            <a:ext cx="5810250" cy="240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033902"/>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a:xfrm>
            <a:off x="228600" y="1403679"/>
            <a:ext cx="8212137" cy="3323987"/>
          </a:xfrm>
        </p:spPr>
        <p:txBody>
          <a:bodyPr>
            <a:normAutofit fontScale="70000" lnSpcReduction="20000"/>
          </a:bodyPr>
          <a:lstStyle/>
          <a:p>
            <a:pPr marL="457200" indent="-457200" eaLnBrk="1" hangingPunct="1">
              <a:buFont typeface="Wingdings" panose="05000000000000000000" pitchFamily="2" charset="2"/>
              <a:buNone/>
            </a:pPr>
            <a:r>
              <a:rPr lang="en-US" altLang="en-US" dirty="0" smtClean="0"/>
              <a:t>	1) For standard objects, click </a:t>
            </a:r>
            <a:r>
              <a:rPr lang="en-US" altLang="en-US" b="1" dirty="0" smtClean="0"/>
              <a:t>Setup</a:t>
            </a:r>
            <a:r>
              <a:rPr lang="en-US" altLang="en-US" dirty="0" smtClean="0"/>
              <a:t> | C</a:t>
            </a:r>
            <a:r>
              <a:rPr lang="en-US" altLang="en-US" b="1" dirty="0" smtClean="0"/>
              <a:t>ustomize</a:t>
            </a:r>
            <a:r>
              <a:rPr lang="en-US" altLang="en-US" dirty="0" smtClean="0"/>
              <a:t>, select the appropriate object from the </a:t>
            </a:r>
            <a:r>
              <a:rPr lang="en-US" altLang="en-US" b="1" dirty="0" smtClean="0"/>
              <a:t>Customize</a:t>
            </a:r>
            <a:r>
              <a:rPr lang="en-US" altLang="en-US" dirty="0" smtClean="0"/>
              <a:t> menu, and click </a:t>
            </a:r>
            <a:r>
              <a:rPr lang="en-US" altLang="en-US" b="1" dirty="0" smtClean="0"/>
              <a:t>Fields</a:t>
            </a:r>
          </a:p>
          <a:p>
            <a:pPr marL="914400" lvl="1" indent="-457200" eaLnBrk="1" hangingPunct="1">
              <a:buFont typeface="Wingdings" panose="05000000000000000000" pitchFamily="2" charset="2"/>
              <a:buNone/>
            </a:pPr>
            <a:r>
              <a:rPr lang="en-US" altLang="en-US" dirty="0" err="1" smtClean="0"/>
              <a:t>Eg</a:t>
            </a:r>
            <a:r>
              <a:rPr lang="en-US" altLang="en-US" dirty="0" smtClean="0"/>
              <a:t>: Setup | Customize | Account | field | Click Field Dependency button</a:t>
            </a:r>
          </a:p>
          <a:p>
            <a:pPr marL="914400" lvl="1" indent="-457200" eaLnBrk="1" hangingPunct="1">
              <a:buFont typeface="Wingdings" panose="05000000000000000000" pitchFamily="2" charset="2"/>
              <a:buNone/>
            </a:pPr>
            <a:r>
              <a:rPr lang="en-US" altLang="en-US" dirty="0" smtClean="0"/>
              <a:t>2) Click New</a:t>
            </a:r>
          </a:p>
          <a:p>
            <a:pPr marL="914400" lvl="1" indent="-457200" eaLnBrk="1" hangingPunct="1">
              <a:buFont typeface="Wingdings" panose="05000000000000000000" pitchFamily="2" charset="2"/>
              <a:buNone/>
            </a:pPr>
            <a:endParaRPr lang="en-US" altLang="en-US" dirty="0" smtClean="0"/>
          </a:p>
          <a:p>
            <a:pPr marL="914400" lvl="1" indent="-457200" eaLnBrk="1" hangingPunct="1">
              <a:buFont typeface="Wingdings" panose="05000000000000000000" pitchFamily="2" charset="2"/>
              <a:buNone/>
            </a:pPr>
            <a:endParaRPr lang="en-US" altLang="en-US" dirty="0" smtClean="0"/>
          </a:p>
          <a:p>
            <a:pPr marL="914400" lvl="1" indent="-457200" eaLnBrk="1" hangingPunct="1">
              <a:buFont typeface="Wingdings" panose="05000000000000000000" pitchFamily="2" charset="2"/>
              <a:buNone/>
            </a:pPr>
            <a:endParaRPr lang="en-US" altLang="en-US" dirty="0" smtClean="0"/>
          </a:p>
          <a:p>
            <a:pPr marL="914400" lvl="1" indent="-457200" eaLnBrk="1" hangingPunct="1">
              <a:buFont typeface="Wingdings" panose="05000000000000000000" pitchFamily="2" charset="2"/>
              <a:buNone/>
            </a:pPr>
            <a:endParaRPr lang="en-US" altLang="en-US" dirty="0"/>
          </a:p>
          <a:p>
            <a:pPr marL="914400" lvl="1" indent="-457200" eaLnBrk="1" hangingPunct="1">
              <a:buFont typeface="Wingdings" panose="05000000000000000000" pitchFamily="2" charset="2"/>
              <a:buNone/>
            </a:pPr>
            <a:endParaRPr lang="en-US" altLang="en-US" dirty="0" smtClean="0"/>
          </a:p>
          <a:p>
            <a:pPr marL="914400" lvl="1" indent="-457200" eaLnBrk="1" hangingPunct="1">
              <a:buFont typeface="Wingdings" panose="05000000000000000000" pitchFamily="2" charset="2"/>
              <a:buNone/>
            </a:pPr>
            <a:endParaRPr lang="en-US" altLang="en-US" dirty="0" smtClean="0"/>
          </a:p>
          <a:p>
            <a:pPr marL="914400" lvl="1" indent="-457200" eaLnBrk="1" hangingPunct="1">
              <a:buFont typeface="Wingdings" panose="05000000000000000000" pitchFamily="2" charset="2"/>
              <a:buNone/>
            </a:pPr>
            <a:r>
              <a:rPr lang="en-US" altLang="en-US" dirty="0" smtClean="0"/>
              <a:t>3) Choose a controlling field and dependent field.</a:t>
            </a:r>
          </a:p>
          <a:p>
            <a:pPr marL="914400" lvl="1" indent="-457200" eaLnBrk="1" hangingPunct="1">
              <a:buFont typeface="Wingdings" panose="05000000000000000000" pitchFamily="2" charset="2"/>
              <a:buNone/>
            </a:pPr>
            <a:endParaRPr lang="en-US" altLang="en-US" dirty="0" smtClean="0"/>
          </a:p>
          <a:p>
            <a:pPr marL="914400" lvl="1" indent="-457200" eaLnBrk="1" hangingPunct="1">
              <a:buFont typeface="Wingdings" panose="05000000000000000000" pitchFamily="2" charset="2"/>
              <a:buNone/>
            </a:pPr>
            <a:r>
              <a:rPr lang="en-US" altLang="en-US" dirty="0" smtClean="0"/>
              <a:t> </a:t>
            </a:r>
          </a:p>
        </p:txBody>
      </p:sp>
      <p:sp>
        <p:nvSpPr>
          <p:cNvPr id="37890" name="Title 1"/>
          <p:cNvSpPr>
            <a:spLocks noGrp="1"/>
          </p:cNvSpPr>
          <p:nvPr>
            <p:ph type="title"/>
          </p:nvPr>
        </p:nvSpPr>
        <p:spPr/>
        <p:txBody>
          <a:bodyPr>
            <a:normAutofit fontScale="90000"/>
          </a:bodyPr>
          <a:lstStyle/>
          <a:p>
            <a:r>
              <a:rPr lang="en-US" altLang="en-US" dirty="0"/>
              <a:t>Create the field of type ‘Dependent </a:t>
            </a:r>
            <a:r>
              <a:rPr lang="en-US" altLang="en-US" dirty="0" err="1"/>
              <a:t>PickList</a:t>
            </a:r>
            <a:r>
              <a:rPr lang="en-US" altLang="en-US" dirty="0"/>
              <a:t>’</a:t>
            </a:r>
            <a:endParaRPr lang="en-US" altLang="en-US" dirty="0" smtClean="0"/>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300006"/>
            <a:ext cx="5076825" cy="1428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3" name="Rectangle 5"/>
          <p:cNvSpPr>
            <a:spLocks noChangeArrowheads="1"/>
          </p:cNvSpPr>
          <p:nvPr/>
        </p:nvSpPr>
        <p:spPr bwMode="auto">
          <a:xfrm>
            <a:off x="5354695" y="3118922"/>
            <a:ext cx="528638" cy="314234"/>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pic>
        <p:nvPicPr>
          <p:cNvPr id="378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25" y="4216400"/>
            <a:ext cx="5349875" cy="2133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5" name="Rectangle 8"/>
          <p:cNvSpPr>
            <a:spLocks noChangeArrowheads="1"/>
          </p:cNvSpPr>
          <p:nvPr/>
        </p:nvSpPr>
        <p:spPr bwMode="auto">
          <a:xfrm>
            <a:off x="3810000" y="5715000"/>
            <a:ext cx="2971800" cy="381000"/>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Tree>
    <p:extLst>
      <p:ext uri="{BB962C8B-B14F-4D97-AF65-F5344CB8AC3E}">
        <p14:creationId xmlns:p14="http://schemas.microsoft.com/office/powerpoint/2010/main" val="4223562769"/>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4"/>
          <p:cNvSpPr>
            <a:spLocks noGrp="1"/>
          </p:cNvSpPr>
          <p:nvPr>
            <p:ph idx="1"/>
          </p:nvPr>
        </p:nvSpPr>
        <p:spPr>
          <a:xfrm>
            <a:off x="468313" y="1297326"/>
            <a:ext cx="8212137" cy="1384995"/>
          </a:xfrm>
        </p:spPr>
        <p:txBody>
          <a:bodyPr>
            <a:normAutofit fontScale="92500" lnSpcReduction="20000"/>
          </a:bodyPr>
          <a:lstStyle/>
          <a:p>
            <a:pPr eaLnBrk="1" hangingPunct="1">
              <a:buFont typeface="Wingdings" panose="05000000000000000000" pitchFamily="2" charset="2"/>
              <a:buNone/>
            </a:pPr>
            <a:r>
              <a:rPr lang="en-US" altLang="en-US" dirty="0" smtClean="0"/>
              <a:t>4) Use the field dependency matrix to specify the dependent picklist values that are available when a user selects each controlling field </a:t>
            </a:r>
            <a:r>
              <a:rPr lang="en-US" altLang="en-US" dirty="0" err="1" smtClean="0"/>
              <a:t>value.Click</a:t>
            </a:r>
            <a:r>
              <a:rPr lang="en-US" altLang="en-US" dirty="0" smtClean="0"/>
              <a:t> </a:t>
            </a:r>
            <a:r>
              <a:rPr lang="en-US" altLang="en-US" b="1" dirty="0" smtClean="0"/>
              <a:t>Preview</a:t>
            </a:r>
            <a:r>
              <a:rPr lang="en-US" altLang="en-US" dirty="0" smtClean="0"/>
              <a:t> to test your selections</a:t>
            </a:r>
          </a:p>
          <a:p>
            <a:pPr eaLnBrk="1" hangingPunct="1">
              <a:buFont typeface="Wingdings" panose="05000000000000000000" pitchFamily="2" charset="2"/>
              <a:buNone/>
            </a:pPr>
            <a:endParaRPr lang="en-US" altLang="en-US" dirty="0" smtClean="0"/>
          </a:p>
          <a:p>
            <a:pPr eaLnBrk="1" hangingPunct="1"/>
            <a:endParaRPr lang="en-US" altLang="en-US" dirty="0" smtClean="0"/>
          </a:p>
        </p:txBody>
      </p:sp>
      <p:sp>
        <p:nvSpPr>
          <p:cNvPr id="38914" name="Title 1"/>
          <p:cNvSpPr>
            <a:spLocks noGrp="1"/>
          </p:cNvSpPr>
          <p:nvPr>
            <p:ph type="title"/>
          </p:nvPr>
        </p:nvSpPr>
        <p:spPr/>
        <p:txBody>
          <a:bodyPr>
            <a:normAutofit fontScale="90000"/>
          </a:bodyPr>
          <a:lstStyle/>
          <a:p>
            <a:r>
              <a:rPr lang="en-US" altLang="en-US" dirty="0"/>
              <a:t>Create the field of type ‘Dependent </a:t>
            </a:r>
            <a:r>
              <a:rPr lang="en-US" altLang="en-US" dirty="0" err="1"/>
              <a:t>PickList</a:t>
            </a:r>
            <a:r>
              <a:rPr lang="en-US" altLang="en-US" dirty="0"/>
              <a:t>’</a:t>
            </a:r>
            <a:endParaRPr lang="en-US" altLang="en-US" dirty="0" smtClean="0"/>
          </a:p>
        </p:txBody>
      </p:sp>
      <p:pic>
        <p:nvPicPr>
          <p:cNvPr id="389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81" y="2250798"/>
            <a:ext cx="83820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10"/>
          <p:cNvSpPr>
            <a:spLocks noChangeArrowheads="1"/>
          </p:cNvSpPr>
          <p:nvPr/>
        </p:nvSpPr>
        <p:spPr bwMode="auto">
          <a:xfrm>
            <a:off x="1230312" y="3321091"/>
            <a:ext cx="2427288" cy="969627"/>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8918" name="Rectangle 12"/>
          <p:cNvSpPr>
            <a:spLocks noChangeArrowheads="1"/>
          </p:cNvSpPr>
          <p:nvPr/>
        </p:nvSpPr>
        <p:spPr bwMode="auto">
          <a:xfrm>
            <a:off x="4002881" y="4953000"/>
            <a:ext cx="1143000" cy="914400"/>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8919" name="Rectangle 13"/>
          <p:cNvSpPr>
            <a:spLocks noChangeArrowheads="1"/>
          </p:cNvSpPr>
          <p:nvPr/>
        </p:nvSpPr>
        <p:spPr bwMode="auto">
          <a:xfrm>
            <a:off x="1197061" y="6496425"/>
            <a:ext cx="185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r>
              <a:rPr lang="en-US" altLang="en-US" sz="1800" dirty="0"/>
              <a:t>5) Click </a:t>
            </a:r>
            <a:r>
              <a:rPr lang="en-US" altLang="en-US" sz="1800" b="1" dirty="0"/>
              <a:t>Save</a:t>
            </a:r>
            <a:r>
              <a:rPr lang="en-US" altLang="en-US" sz="1800" dirty="0"/>
              <a:t>.</a:t>
            </a:r>
          </a:p>
        </p:txBody>
      </p:sp>
    </p:spTree>
    <p:extLst>
      <p:ext uri="{BB962C8B-B14F-4D97-AF65-F5344CB8AC3E}">
        <p14:creationId xmlns:p14="http://schemas.microsoft.com/office/powerpoint/2010/main" val="2494382061"/>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Content Placeholder 2"/>
          <p:cNvSpPr>
            <a:spLocks noGrp="1"/>
          </p:cNvSpPr>
          <p:nvPr>
            <p:ph idx="1"/>
          </p:nvPr>
        </p:nvSpPr>
        <p:spPr/>
        <p:txBody>
          <a:bodyPr/>
          <a:lstStyle/>
          <a:p>
            <a:pPr eaLnBrk="1" hangingPunct="1"/>
            <a:r>
              <a:rPr lang="en-US" altLang="en-US" dirty="0" smtClean="0"/>
              <a:t>Defines users’ access to view and edit specific fields in the application</a:t>
            </a:r>
          </a:p>
          <a:p>
            <a:pPr eaLnBrk="1" hangingPunct="1"/>
            <a:r>
              <a:rPr lang="en-US" altLang="en-US" dirty="0" smtClean="0"/>
              <a:t>User field level security rather than creating multiple page layout to enforce data security</a:t>
            </a:r>
          </a:p>
          <a:p>
            <a:pPr eaLnBrk="1" hangingPunct="1"/>
            <a:r>
              <a:rPr lang="en-US" altLang="en-US" dirty="0" smtClean="0"/>
              <a:t>Can not be used to make a field required. This is done from Page Layout</a:t>
            </a:r>
          </a:p>
          <a:p>
            <a:pPr eaLnBrk="1" hangingPunct="1"/>
            <a:r>
              <a:rPr lang="en-US" altLang="en-US" dirty="0" smtClean="0"/>
              <a:t>FLS can be defined using FLS and page layout. However the most restrictive field access setting of two will always apply              </a:t>
            </a:r>
          </a:p>
        </p:txBody>
      </p:sp>
      <p:sp>
        <p:nvSpPr>
          <p:cNvPr id="50178" name="Title 1"/>
          <p:cNvSpPr>
            <a:spLocks noGrp="1"/>
          </p:cNvSpPr>
          <p:nvPr>
            <p:ph type="title"/>
          </p:nvPr>
        </p:nvSpPr>
        <p:spPr/>
        <p:txBody>
          <a:bodyPr/>
          <a:lstStyle/>
          <a:p>
            <a:pPr eaLnBrk="1" hangingPunct="1"/>
            <a:r>
              <a:rPr lang="en-US" altLang="en-US" smtClean="0"/>
              <a:t>Field Level Security (FLS)</a:t>
            </a:r>
          </a:p>
        </p:txBody>
      </p:sp>
    </p:spTree>
    <p:extLst>
      <p:ext uri="{BB962C8B-B14F-4D97-AF65-F5344CB8AC3E}">
        <p14:creationId xmlns:p14="http://schemas.microsoft.com/office/powerpoint/2010/main" val="1927636827"/>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2"/>
          <p:cNvSpPr>
            <a:spLocks noGrp="1"/>
          </p:cNvSpPr>
          <p:nvPr>
            <p:ph idx="1"/>
          </p:nvPr>
        </p:nvSpPr>
        <p:spPr>
          <a:xfrm>
            <a:off x="407194" y="1206151"/>
            <a:ext cx="8571720" cy="1384995"/>
          </a:xfrm>
        </p:spPr>
        <p:txBody>
          <a:bodyPr/>
          <a:lstStyle/>
          <a:p>
            <a:pPr eaLnBrk="1" hangingPunct="1"/>
            <a:r>
              <a:rPr lang="en-US" altLang="en-US" dirty="0" smtClean="0"/>
              <a:t>Click Path to set FLS at </a:t>
            </a:r>
            <a:r>
              <a:rPr lang="en-US" altLang="en-US" b="1" dirty="0" smtClean="0"/>
              <a:t>profile Level</a:t>
            </a:r>
            <a:r>
              <a:rPr lang="en-US" altLang="en-US" dirty="0" smtClean="0"/>
              <a:t>:</a:t>
            </a:r>
          </a:p>
          <a:p>
            <a:pPr lvl="1" eaLnBrk="1" hangingPunct="1"/>
            <a:r>
              <a:rPr lang="en-US" altLang="en-US" dirty="0" smtClean="0"/>
              <a:t>Setup | Manage Users | Profiles | Filed Level Security | View</a:t>
            </a:r>
          </a:p>
          <a:p>
            <a:pPr eaLnBrk="1" hangingPunct="1"/>
            <a:endParaRPr lang="en-US" altLang="en-US" dirty="0" smtClean="0"/>
          </a:p>
        </p:txBody>
      </p:sp>
      <p:sp>
        <p:nvSpPr>
          <p:cNvPr id="51202" name="Title 1"/>
          <p:cNvSpPr>
            <a:spLocks noGrp="1"/>
          </p:cNvSpPr>
          <p:nvPr>
            <p:ph type="title"/>
          </p:nvPr>
        </p:nvSpPr>
        <p:spPr/>
        <p:txBody>
          <a:bodyPr/>
          <a:lstStyle/>
          <a:p>
            <a:pPr eaLnBrk="1" hangingPunct="1"/>
            <a:r>
              <a:rPr lang="en-US" altLang="en-US" smtClean="0"/>
              <a:t>Field Level Security (FLS) </a:t>
            </a:r>
            <a:r>
              <a:rPr lang="en-US" altLang="en-US" sz="1800" smtClean="0"/>
              <a:t>Continue</a:t>
            </a: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877" y="4321175"/>
            <a:ext cx="5486400" cy="240982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0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577" y="2257424"/>
            <a:ext cx="5800725" cy="2085975"/>
          </a:xfrm>
          <a:prstGeom prst="rect">
            <a:avLst/>
          </a:prstGeom>
          <a:noFill/>
          <a:ln w="63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12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628900"/>
            <a:ext cx="2105025" cy="18288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07" name="Rectangle 6"/>
          <p:cNvSpPr>
            <a:spLocks noChangeArrowheads="1"/>
          </p:cNvSpPr>
          <p:nvPr/>
        </p:nvSpPr>
        <p:spPr bwMode="auto">
          <a:xfrm>
            <a:off x="733425" y="3589337"/>
            <a:ext cx="1295400" cy="228600"/>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1208" name="Rectangle 7"/>
          <p:cNvSpPr>
            <a:spLocks noChangeArrowheads="1"/>
          </p:cNvSpPr>
          <p:nvPr/>
        </p:nvSpPr>
        <p:spPr bwMode="auto">
          <a:xfrm>
            <a:off x="3265577" y="2257424"/>
            <a:ext cx="1295400" cy="228600"/>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1209" name="Rectangle 8"/>
          <p:cNvSpPr>
            <a:spLocks noChangeArrowheads="1"/>
          </p:cNvSpPr>
          <p:nvPr/>
        </p:nvSpPr>
        <p:spPr bwMode="auto">
          <a:xfrm>
            <a:off x="3352965" y="4587875"/>
            <a:ext cx="1676400" cy="228600"/>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Rectangle 9"/>
          <p:cNvSpPr/>
          <p:nvPr/>
        </p:nvSpPr>
        <p:spPr>
          <a:xfrm>
            <a:off x="609600" y="4479925"/>
            <a:ext cx="2133600" cy="381000"/>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b="1" dirty="0">
                <a:solidFill>
                  <a:schemeClr val="tx1"/>
                </a:solidFill>
              </a:rPr>
              <a:t>Step 1</a:t>
            </a:r>
          </a:p>
        </p:txBody>
      </p:sp>
      <p:sp>
        <p:nvSpPr>
          <p:cNvPr id="11" name="Rectangle 10"/>
          <p:cNvSpPr/>
          <p:nvPr/>
        </p:nvSpPr>
        <p:spPr>
          <a:xfrm>
            <a:off x="5463456" y="4457700"/>
            <a:ext cx="2133600" cy="381000"/>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b="1" dirty="0">
                <a:solidFill>
                  <a:schemeClr val="tx1"/>
                </a:solidFill>
              </a:rPr>
              <a:t>Step 3</a:t>
            </a:r>
          </a:p>
        </p:txBody>
      </p:sp>
      <p:sp>
        <p:nvSpPr>
          <p:cNvPr id="12" name="Rectangle 11"/>
          <p:cNvSpPr/>
          <p:nvPr/>
        </p:nvSpPr>
        <p:spPr>
          <a:xfrm>
            <a:off x="5463456" y="3719511"/>
            <a:ext cx="2133600" cy="381000"/>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b="1" dirty="0">
                <a:solidFill>
                  <a:schemeClr val="tx1"/>
                </a:solidFill>
              </a:rPr>
              <a:t>Step 2</a:t>
            </a:r>
          </a:p>
        </p:txBody>
      </p:sp>
    </p:spTree>
    <p:extLst>
      <p:ext uri="{BB962C8B-B14F-4D97-AF65-F5344CB8AC3E}">
        <p14:creationId xmlns:p14="http://schemas.microsoft.com/office/powerpoint/2010/main" val="326639983"/>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395713" y="1295400"/>
            <a:ext cx="8212137" cy="1384995"/>
          </a:xfrm>
        </p:spPr>
        <p:txBody>
          <a:bodyPr/>
          <a:lstStyle/>
          <a:p>
            <a:pPr eaLnBrk="1" hangingPunct="1"/>
            <a:r>
              <a:rPr lang="en-US" altLang="en-US" dirty="0" smtClean="0"/>
              <a:t>Click path to set FLS at </a:t>
            </a:r>
            <a:r>
              <a:rPr lang="en-US" altLang="en-US" b="1" dirty="0" smtClean="0"/>
              <a:t>Field level </a:t>
            </a:r>
            <a:r>
              <a:rPr lang="en-US" altLang="en-US" dirty="0" smtClean="0"/>
              <a:t>on account object:</a:t>
            </a:r>
          </a:p>
          <a:p>
            <a:pPr lvl="1" eaLnBrk="1" hangingPunct="1"/>
            <a:r>
              <a:rPr lang="en-US" altLang="en-US" dirty="0" smtClean="0"/>
              <a:t>Setup | Customize | Account | Select field | Set FLS</a:t>
            </a:r>
          </a:p>
          <a:p>
            <a:pPr eaLnBrk="1" hangingPunct="1"/>
            <a:endParaRPr lang="en-US" altLang="en-US" dirty="0" smtClean="0"/>
          </a:p>
        </p:txBody>
      </p:sp>
      <p:sp>
        <p:nvSpPr>
          <p:cNvPr id="52226" name="Title 1"/>
          <p:cNvSpPr>
            <a:spLocks noGrp="1"/>
          </p:cNvSpPr>
          <p:nvPr>
            <p:ph type="title"/>
          </p:nvPr>
        </p:nvSpPr>
        <p:spPr/>
        <p:txBody>
          <a:bodyPr/>
          <a:lstStyle/>
          <a:p>
            <a:pPr eaLnBrk="1" hangingPunct="1"/>
            <a:r>
              <a:rPr lang="en-US" altLang="en-US" smtClean="0"/>
              <a:t>Field Level Security (FLS) </a:t>
            </a:r>
            <a:r>
              <a:rPr lang="en-US" altLang="en-US" sz="1800" smtClean="0"/>
              <a:t>Continue</a:t>
            </a:r>
            <a:endParaRPr lang="en-US" altLang="en-US" smtClean="0"/>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2713037"/>
            <a:ext cx="7086600" cy="3273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2229" name="Rectangle 4"/>
          <p:cNvSpPr>
            <a:spLocks noChangeArrowheads="1"/>
          </p:cNvSpPr>
          <p:nvPr/>
        </p:nvSpPr>
        <p:spPr bwMode="auto">
          <a:xfrm>
            <a:off x="1714500" y="4929187"/>
            <a:ext cx="1600200" cy="381000"/>
          </a:xfrm>
          <a:prstGeom prst="rect">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Tree>
    <p:extLst>
      <p:ext uri="{BB962C8B-B14F-4D97-AF65-F5344CB8AC3E}">
        <p14:creationId xmlns:p14="http://schemas.microsoft.com/office/powerpoint/2010/main" val="3764236644"/>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Placeholder 2"/>
          <p:cNvSpPr>
            <a:spLocks noGrp="1"/>
          </p:cNvSpPr>
          <p:nvPr>
            <p:ph idx="1"/>
          </p:nvPr>
        </p:nvSpPr>
        <p:spPr>
          <a:xfrm>
            <a:off x="298450" y="1148344"/>
            <a:ext cx="8382000" cy="5486400"/>
          </a:xfrm>
        </p:spPr>
        <p:txBody>
          <a:bodyPr/>
          <a:lstStyle/>
          <a:p>
            <a:pPr eaLnBrk="1" hangingPunct="1"/>
            <a:r>
              <a:rPr lang="en-US" altLang="en-US" dirty="0" smtClean="0"/>
              <a:t>Salesforce tracks history of value change of the selected field.</a:t>
            </a:r>
          </a:p>
          <a:p>
            <a:pPr eaLnBrk="1" hangingPunct="1"/>
            <a:r>
              <a:rPr lang="en-US" altLang="en-US" dirty="0" smtClean="0"/>
              <a:t>Select the “Setup” option from the dropdown menu in the Home Screen to set History tracking of fields</a:t>
            </a:r>
          </a:p>
          <a:p>
            <a:pPr lvl="1" eaLnBrk="1" hangingPunct="1"/>
            <a:r>
              <a:rPr lang="en-US" altLang="en-US" dirty="0" smtClean="0"/>
              <a:t>App Setup </a:t>
            </a:r>
            <a:r>
              <a:rPr lang="en-US" altLang="en-US" dirty="0" smtClean="0">
                <a:sym typeface="Wingdings" panose="05000000000000000000" pitchFamily="2" charset="2"/>
              </a:rPr>
              <a:t>|</a:t>
            </a:r>
            <a:r>
              <a:rPr lang="en-US" altLang="en-US" dirty="0" smtClean="0"/>
              <a:t> Customize |</a:t>
            </a:r>
            <a:r>
              <a:rPr lang="en-US" altLang="en-US" dirty="0" smtClean="0">
                <a:sym typeface="Wingdings" panose="05000000000000000000" pitchFamily="2" charset="2"/>
              </a:rPr>
              <a:t> (</a:t>
            </a:r>
            <a:r>
              <a:rPr lang="en-US" altLang="en-US" i="1" dirty="0" smtClean="0">
                <a:sym typeface="Wingdings" panose="05000000000000000000" pitchFamily="2" charset="2"/>
              </a:rPr>
              <a:t>Object Name)</a:t>
            </a:r>
            <a:r>
              <a:rPr lang="en-US" altLang="en-US" dirty="0" smtClean="0">
                <a:sym typeface="Wingdings" panose="05000000000000000000" pitchFamily="2" charset="2"/>
              </a:rPr>
              <a:t> | Fields</a:t>
            </a:r>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lvl="1" eaLnBrk="1" hangingPunct="1">
              <a:buFont typeface="Wingdings" panose="05000000000000000000" pitchFamily="2" charset="2"/>
              <a:buNone/>
            </a:pPr>
            <a:endParaRPr lang="en-US" altLang="en-US" dirty="0" smtClean="0"/>
          </a:p>
        </p:txBody>
      </p:sp>
      <p:sp>
        <p:nvSpPr>
          <p:cNvPr id="53250" name="Title 1"/>
          <p:cNvSpPr>
            <a:spLocks noGrp="1"/>
          </p:cNvSpPr>
          <p:nvPr>
            <p:ph type="title"/>
          </p:nvPr>
        </p:nvSpPr>
        <p:spPr/>
        <p:txBody>
          <a:bodyPr/>
          <a:lstStyle/>
          <a:p>
            <a:pPr eaLnBrk="1" hangingPunct="1"/>
            <a:r>
              <a:rPr lang="en-US" altLang="en-US" smtClean="0"/>
              <a:t>History Tracking</a:t>
            </a:r>
          </a:p>
        </p:txBody>
      </p:sp>
      <p:pic>
        <p:nvPicPr>
          <p:cNvPr id="3074" name="Picture 2"/>
          <p:cNvPicPr>
            <a:picLocks noChangeAspect="1" noChangeArrowheads="1"/>
          </p:cNvPicPr>
          <p:nvPr/>
        </p:nvPicPr>
        <p:blipFill>
          <a:blip r:embed="rId2"/>
          <a:srcRect/>
          <a:stretch>
            <a:fillRect/>
          </a:stretch>
        </p:blipFill>
        <p:spPr bwMode="auto">
          <a:xfrm>
            <a:off x="2114204" y="3709987"/>
            <a:ext cx="7010400" cy="3148013"/>
          </a:xfrm>
          <a:prstGeom prst="rect">
            <a:avLst/>
          </a:prstGeom>
          <a:noFill/>
          <a:ln w="9525">
            <a:solidFill>
              <a:schemeClr val="accent2">
                <a:lumMod val="75000"/>
              </a:schemeClr>
            </a:solidFill>
            <a:miter lim="800000"/>
            <a:headEnd/>
            <a:tailEnd/>
          </a:ln>
          <a:effectLst/>
        </p:spPr>
      </p:pic>
    </p:spTree>
    <p:extLst>
      <p:ext uri="{BB962C8B-B14F-4D97-AF65-F5344CB8AC3E}">
        <p14:creationId xmlns:p14="http://schemas.microsoft.com/office/powerpoint/2010/main" val="2860882054"/>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Placeholder 2"/>
          <p:cNvSpPr>
            <a:spLocks noGrp="1"/>
          </p:cNvSpPr>
          <p:nvPr>
            <p:ph idx="1"/>
          </p:nvPr>
        </p:nvSpPr>
        <p:spPr>
          <a:xfrm>
            <a:off x="329574" y="1081088"/>
            <a:ext cx="8382000" cy="5486400"/>
          </a:xfrm>
        </p:spPr>
        <p:txBody>
          <a:bodyPr/>
          <a:lstStyle/>
          <a:p>
            <a:pPr eaLnBrk="1" hangingPunct="1"/>
            <a:endParaRPr lang="en-US" altLang="en-US" dirty="0" smtClean="0"/>
          </a:p>
          <a:p>
            <a:pPr eaLnBrk="1" hangingPunct="1"/>
            <a:r>
              <a:rPr lang="en-US" altLang="en-US" dirty="0" smtClean="0"/>
              <a:t>Field updates are tracked in the History related list.</a:t>
            </a:r>
          </a:p>
          <a:p>
            <a:pPr eaLnBrk="1" hangingPunct="1"/>
            <a:r>
              <a:rPr lang="en-US" altLang="en-US" dirty="0" smtClean="0">
                <a:sym typeface="Wingdings" panose="05000000000000000000" pitchFamily="2" charset="2"/>
              </a:rPr>
              <a:t>History Tracking can be performed on fields of all Custom and Standard objects</a:t>
            </a:r>
          </a:p>
          <a:p>
            <a:pPr eaLnBrk="1" hangingPunct="1"/>
            <a:endParaRPr lang="en-US" altLang="en-US" dirty="0" smtClean="0"/>
          </a:p>
          <a:p>
            <a:pPr lvl="1" eaLnBrk="1" hangingPunct="1">
              <a:buFont typeface="Wingdings" panose="05000000000000000000" pitchFamily="2" charset="2"/>
              <a:buNone/>
            </a:pPr>
            <a:endParaRPr lang="en-US" altLang="en-US" dirty="0" smtClean="0"/>
          </a:p>
        </p:txBody>
      </p:sp>
      <p:sp>
        <p:nvSpPr>
          <p:cNvPr id="54274" name="Title 1"/>
          <p:cNvSpPr>
            <a:spLocks noGrp="1"/>
          </p:cNvSpPr>
          <p:nvPr>
            <p:ph type="title"/>
          </p:nvPr>
        </p:nvSpPr>
        <p:spPr/>
        <p:txBody>
          <a:bodyPr/>
          <a:lstStyle/>
          <a:p>
            <a:pPr eaLnBrk="1" hangingPunct="1"/>
            <a:r>
              <a:rPr lang="en-US" altLang="en-US" smtClean="0"/>
              <a:t>History Tracking</a:t>
            </a:r>
          </a:p>
        </p:txBody>
      </p:sp>
      <p:pic>
        <p:nvPicPr>
          <p:cNvPr id="2050" name="Picture 2"/>
          <p:cNvPicPr>
            <a:picLocks noChangeAspect="1" noChangeArrowheads="1"/>
          </p:cNvPicPr>
          <p:nvPr/>
        </p:nvPicPr>
        <p:blipFill>
          <a:blip r:embed="rId2"/>
          <a:srcRect/>
          <a:stretch>
            <a:fillRect/>
          </a:stretch>
        </p:blipFill>
        <p:spPr bwMode="auto">
          <a:xfrm>
            <a:off x="609600" y="3429000"/>
            <a:ext cx="7877175" cy="2743200"/>
          </a:xfrm>
          <a:prstGeom prst="rect">
            <a:avLst/>
          </a:prstGeom>
          <a:noFill/>
          <a:ln w="9525">
            <a:solidFill>
              <a:schemeClr val="accent2">
                <a:lumMod val="75000"/>
              </a:schemeClr>
            </a:solidFill>
            <a:miter lim="800000"/>
            <a:headEnd/>
            <a:tailEnd/>
          </a:ln>
          <a:effectLst/>
        </p:spPr>
      </p:pic>
    </p:spTree>
    <p:extLst>
      <p:ext uri="{BB962C8B-B14F-4D97-AF65-F5344CB8AC3E}">
        <p14:creationId xmlns:p14="http://schemas.microsoft.com/office/powerpoint/2010/main" val="1986903201"/>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0480"/>
            <a:ext cx="9133951" cy="560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6038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effectLst/>
              </a:rPr>
              <a:t>How are Database Relations defined in the Salesforce</a:t>
            </a:r>
            <a:r>
              <a:rPr lang="en-US" dirty="0" smtClean="0">
                <a:effectLst/>
              </a:rPr>
              <a:t>?</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7391400" cy="436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971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fontAlgn="base"/>
            <a:r>
              <a:rPr lang="en-US" dirty="0" smtClean="0"/>
              <a:t>we </a:t>
            </a:r>
            <a:r>
              <a:rPr lang="en-US" dirty="0"/>
              <a:t>have one parent object and multiple child objects. For this type of relationship, you need to keep the following facts in mind –</a:t>
            </a:r>
          </a:p>
          <a:p>
            <a:pPr lvl="1" fontAlgn="base"/>
            <a:r>
              <a:rPr lang="en-US" dirty="0"/>
              <a:t>The child record will be deleted automatically, once the master record is deleted.</a:t>
            </a:r>
          </a:p>
          <a:p>
            <a:pPr lvl="1" fontAlgn="base"/>
            <a:r>
              <a:rPr lang="en-US" dirty="0"/>
              <a:t>Every time you wanted to create a child object then the reference of the parent object is needed.</a:t>
            </a:r>
          </a:p>
          <a:p>
            <a:pPr lvl="1" fontAlgn="base"/>
            <a:r>
              <a:rPr lang="en-US" dirty="0"/>
              <a:t>There are no separate permissions or security settings defined for the child object but they are automatically inherited by the parent object.</a:t>
            </a:r>
          </a:p>
          <a:p>
            <a:pPr lvl="1" fontAlgn="base"/>
            <a:r>
              <a:rPr lang="en-US" dirty="0"/>
              <a:t>The owner settings are automatically assigned to associated master objects.</a:t>
            </a:r>
          </a:p>
          <a:p>
            <a:pPr lvl="1" fontAlgn="base"/>
            <a:r>
              <a:rPr lang="en-US" dirty="0"/>
              <a:t>On the page layout, there is a master-detail relationship is defined for the object.</a:t>
            </a:r>
          </a:p>
          <a:p>
            <a:pPr lvl="1" fontAlgn="base"/>
            <a:r>
              <a:rPr lang="en-US" dirty="0"/>
              <a:t>The administrator will decide either child objects should be represented within the parent object or not.</a:t>
            </a:r>
          </a:p>
          <a:p>
            <a:endParaRPr lang="en-US" dirty="0"/>
          </a:p>
        </p:txBody>
      </p:sp>
      <p:sp>
        <p:nvSpPr>
          <p:cNvPr id="3" name="Title 2"/>
          <p:cNvSpPr>
            <a:spLocks noGrp="1"/>
          </p:cNvSpPr>
          <p:nvPr>
            <p:ph type="title"/>
          </p:nvPr>
        </p:nvSpPr>
        <p:spPr/>
        <p:txBody>
          <a:bodyPr/>
          <a:lstStyle/>
          <a:p>
            <a:r>
              <a:rPr lang="en-US" dirty="0">
                <a:effectLst/>
              </a:rPr>
              <a:t>Master-Detail relationships</a:t>
            </a:r>
            <a:endParaRPr lang="en-US" dirty="0"/>
          </a:p>
        </p:txBody>
      </p:sp>
    </p:spTree>
    <p:extLst>
      <p:ext uri="{BB962C8B-B14F-4D97-AF65-F5344CB8AC3E}">
        <p14:creationId xmlns:p14="http://schemas.microsoft.com/office/powerpoint/2010/main" val="36958648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Master-Details relationship </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13560"/>
            <a:ext cx="75247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911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Child objects are also independent. If we are deleting the parent object then child object will not get deleted.</a:t>
            </a:r>
          </a:p>
          <a:p>
            <a:pPr fontAlgn="base"/>
            <a:r>
              <a:rPr lang="en-US" dirty="0"/>
              <a:t>The separate settings could be defined for the child object.</a:t>
            </a:r>
          </a:p>
          <a:p>
            <a:pPr fontAlgn="base"/>
            <a:r>
              <a:rPr lang="en-US" dirty="0"/>
              <a:t>If we will delete the parent object then the child object would still remain into the system.</a:t>
            </a:r>
          </a:p>
          <a:p>
            <a:pPr fontAlgn="base"/>
            <a:r>
              <a:rPr lang="en-US" dirty="0"/>
              <a:t>In this case, the child object may or may not have a parent.</a:t>
            </a:r>
          </a:p>
          <a:p>
            <a:endParaRPr lang="en-US" dirty="0"/>
          </a:p>
        </p:txBody>
      </p:sp>
      <p:sp>
        <p:nvSpPr>
          <p:cNvPr id="3" name="Title 2"/>
          <p:cNvSpPr>
            <a:spLocks noGrp="1"/>
          </p:cNvSpPr>
          <p:nvPr>
            <p:ph type="title"/>
          </p:nvPr>
        </p:nvSpPr>
        <p:spPr/>
        <p:txBody>
          <a:bodyPr/>
          <a:lstStyle/>
          <a:p>
            <a:r>
              <a:rPr lang="en-US" dirty="0">
                <a:effectLst/>
              </a:rPr>
              <a:t>Look up </a:t>
            </a:r>
            <a:r>
              <a:rPr lang="en-US" dirty="0" smtClean="0">
                <a:effectLst/>
              </a:rPr>
              <a:t>Relationship</a:t>
            </a:r>
            <a:endParaRPr lang="en-US" dirty="0"/>
          </a:p>
        </p:txBody>
      </p:sp>
    </p:spTree>
    <p:extLst>
      <p:ext uri="{BB962C8B-B14F-4D97-AF65-F5344CB8AC3E}">
        <p14:creationId xmlns:p14="http://schemas.microsoft.com/office/powerpoint/2010/main" val="641152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p:txBody>
          <a:bodyPr>
            <a:normAutofit fontScale="92500" lnSpcReduction="10000"/>
          </a:bodyPr>
          <a:lstStyle/>
          <a:p>
            <a:pPr eaLnBrk="1" hangingPunct="1"/>
            <a:r>
              <a:rPr lang="en-US" altLang="en-US" dirty="0" smtClean="0"/>
              <a:t>Links two objects together, but has no effect on deletion or ownership</a:t>
            </a:r>
          </a:p>
          <a:p>
            <a:pPr eaLnBrk="1" hangingPunct="1"/>
            <a:r>
              <a:rPr lang="en-US" altLang="en-US" dirty="0" smtClean="0"/>
              <a:t>The relationship field allows users to click on a lookup icon to select a value from a popup list. The other object is the source of the values in the list.</a:t>
            </a:r>
          </a:p>
          <a:p>
            <a:pPr eaLnBrk="1" hangingPunct="1"/>
            <a:r>
              <a:rPr lang="en-US" altLang="en-US" dirty="0" smtClean="0"/>
              <a:t>Link two different objects, custom and standard</a:t>
            </a:r>
          </a:p>
          <a:p>
            <a:pPr eaLnBrk="1" hangingPunct="1"/>
            <a:r>
              <a:rPr lang="en-US" altLang="en-US" dirty="0" smtClean="0"/>
              <a:t>Create lookup relationship between:</a:t>
            </a:r>
          </a:p>
          <a:p>
            <a:pPr lvl="1" eaLnBrk="1" hangingPunct="1"/>
            <a:r>
              <a:rPr lang="en-US" altLang="en-US" dirty="0" smtClean="0"/>
              <a:t>Standard object to </a:t>
            </a:r>
          </a:p>
          <a:p>
            <a:pPr lvl="2" eaLnBrk="1" hangingPunct="1"/>
            <a:r>
              <a:rPr lang="en-US" altLang="en-US" dirty="0" smtClean="0"/>
              <a:t>Users</a:t>
            </a:r>
          </a:p>
          <a:p>
            <a:pPr lvl="2" eaLnBrk="1" hangingPunct="1"/>
            <a:r>
              <a:rPr lang="en-US" altLang="en-US" dirty="0" smtClean="0"/>
              <a:t>Custom objects</a:t>
            </a:r>
          </a:p>
          <a:p>
            <a:pPr lvl="2" eaLnBrk="1" hangingPunct="1"/>
            <a:r>
              <a:rPr lang="en-US" altLang="en-US" dirty="0" smtClean="0"/>
              <a:t>Standard object</a:t>
            </a:r>
          </a:p>
          <a:p>
            <a:pPr eaLnBrk="1" hangingPunct="1"/>
            <a:endParaRPr lang="en-US" altLang="en-US" dirty="0" smtClean="0"/>
          </a:p>
        </p:txBody>
      </p:sp>
      <p:sp>
        <p:nvSpPr>
          <p:cNvPr id="29698" name="Title 1"/>
          <p:cNvSpPr>
            <a:spLocks noGrp="1"/>
          </p:cNvSpPr>
          <p:nvPr>
            <p:ph type="title"/>
          </p:nvPr>
        </p:nvSpPr>
        <p:spPr/>
        <p:txBody>
          <a:bodyPr/>
          <a:lstStyle/>
          <a:p>
            <a:pPr eaLnBrk="1" hangingPunct="1"/>
            <a:r>
              <a:rPr lang="en-US" altLang="en-US" smtClean="0"/>
              <a:t>Lookup fields / Relationship</a:t>
            </a:r>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400550"/>
            <a:ext cx="3971925" cy="245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7525616" y="3890356"/>
            <a:ext cx="1524000" cy="457200"/>
          </a:xfrm>
          <a:prstGeom prst="wedgeRoundRectCallout">
            <a:avLst>
              <a:gd name="adj1" fmla="val -51249"/>
              <a:gd name="adj2" fmla="val 346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rPr>
              <a:t>Lookup into contact Name</a:t>
            </a:r>
          </a:p>
        </p:txBody>
      </p:sp>
    </p:spTree>
    <p:extLst>
      <p:ext uri="{BB962C8B-B14F-4D97-AF65-F5344CB8AC3E}">
        <p14:creationId xmlns:p14="http://schemas.microsoft.com/office/powerpoint/2010/main" val="21408542"/>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Look-up Relationship</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153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606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9240" cy="53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84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this type of relationship, the object is self-referred. </a:t>
            </a:r>
            <a:endParaRPr lang="en-US" dirty="0" smtClean="0"/>
          </a:p>
          <a:p>
            <a:pPr lvl="1"/>
            <a:r>
              <a:rPr lang="en-US" dirty="0" smtClean="0"/>
              <a:t>For </a:t>
            </a:r>
            <a:r>
              <a:rPr lang="en-US" dirty="0"/>
              <a:t>example, add-on card onto your credit card</a:t>
            </a:r>
          </a:p>
        </p:txBody>
      </p:sp>
      <p:sp>
        <p:nvSpPr>
          <p:cNvPr id="3" name="Title 2"/>
          <p:cNvSpPr>
            <a:spLocks noGrp="1"/>
          </p:cNvSpPr>
          <p:nvPr>
            <p:ph type="title"/>
          </p:nvPr>
        </p:nvSpPr>
        <p:spPr/>
        <p:txBody>
          <a:bodyPr/>
          <a:lstStyle/>
          <a:p>
            <a:r>
              <a:rPr lang="en-US" dirty="0" smtClean="0">
                <a:effectLst/>
              </a:rPr>
              <a:t>Self-Relationship</a:t>
            </a:r>
            <a:endParaRPr lang="en-US" dirty="0"/>
          </a:p>
        </p:txBody>
      </p:sp>
    </p:spTree>
    <p:extLst>
      <p:ext uri="{BB962C8B-B14F-4D97-AF65-F5344CB8AC3E}">
        <p14:creationId xmlns:p14="http://schemas.microsoft.com/office/powerpoint/2010/main" val="17386847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object is needed to create many-to-many relationships that support two type of relationships master-detail and the lookup relationships. </a:t>
            </a:r>
            <a:endParaRPr lang="en-US" dirty="0" smtClean="0"/>
          </a:p>
          <a:p>
            <a:r>
              <a:rPr lang="en-US" dirty="0" smtClean="0"/>
              <a:t>They </a:t>
            </a:r>
            <a:r>
              <a:rPr lang="en-US" dirty="0"/>
              <a:t>both are one-to-many relationships and to define many-to-many relationships in that case, we need a Junction Object.</a:t>
            </a:r>
          </a:p>
        </p:txBody>
      </p:sp>
      <p:sp>
        <p:nvSpPr>
          <p:cNvPr id="3" name="Title 2"/>
          <p:cNvSpPr>
            <a:spLocks noGrp="1"/>
          </p:cNvSpPr>
          <p:nvPr>
            <p:ph type="title"/>
          </p:nvPr>
        </p:nvSpPr>
        <p:spPr/>
        <p:txBody>
          <a:bodyPr>
            <a:normAutofit fontScale="90000"/>
          </a:bodyPr>
          <a:lstStyle/>
          <a:p>
            <a:r>
              <a:rPr lang="en-US" dirty="0">
                <a:effectLst/>
              </a:rPr>
              <a:t>Many to Many </a:t>
            </a:r>
            <a:r>
              <a:rPr lang="en-US" dirty="0" smtClean="0">
                <a:effectLst/>
              </a:rPr>
              <a:t>Relationship: </a:t>
            </a:r>
            <a:r>
              <a:rPr lang="en-US" i="1" dirty="0">
                <a:effectLst/>
              </a:rPr>
              <a:t>Junction Object</a:t>
            </a:r>
            <a:endParaRPr lang="en-US" dirty="0"/>
          </a:p>
        </p:txBody>
      </p:sp>
    </p:spTree>
    <p:extLst>
      <p:ext uri="{BB962C8B-B14F-4D97-AF65-F5344CB8AC3E}">
        <p14:creationId xmlns:p14="http://schemas.microsoft.com/office/powerpoint/2010/main" val="6629835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very much similar to the lookup relationship but it can be defined for user objects only. </a:t>
            </a:r>
            <a:endParaRPr lang="en-US" dirty="0" smtClean="0"/>
          </a:p>
          <a:p>
            <a:r>
              <a:rPr lang="en-US" dirty="0" smtClean="0"/>
              <a:t>Further</a:t>
            </a:r>
            <a:r>
              <a:rPr lang="en-US" dirty="0"/>
              <a:t>, you can use lookup fields to connect multiple users together. </a:t>
            </a:r>
            <a:endParaRPr lang="en-US" dirty="0" smtClean="0"/>
          </a:p>
          <a:p>
            <a:r>
              <a:rPr lang="en-US" dirty="0" smtClean="0"/>
              <a:t>User </a:t>
            </a:r>
            <a:r>
              <a:rPr lang="en-US" dirty="0"/>
              <a:t>objects may refer to themselves either directly or indirectly.</a:t>
            </a:r>
          </a:p>
        </p:txBody>
      </p:sp>
      <p:sp>
        <p:nvSpPr>
          <p:cNvPr id="3" name="Title 2"/>
          <p:cNvSpPr>
            <a:spLocks noGrp="1"/>
          </p:cNvSpPr>
          <p:nvPr>
            <p:ph type="title"/>
          </p:nvPr>
        </p:nvSpPr>
        <p:spPr/>
        <p:txBody>
          <a:bodyPr/>
          <a:lstStyle/>
          <a:p>
            <a:r>
              <a:rPr lang="en-US" dirty="0">
                <a:effectLst/>
              </a:rPr>
              <a:t>Hierarchical Relationship:</a:t>
            </a:r>
            <a:endParaRPr lang="en-US" dirty="0"/>
          </a:p>
        </p:txBody>
      </p:sp>
    </p:spTree>
    <p:extLst>
      <p:ext uri="{BB962C8B-B14F-4D97-AF65-F5344CB8AC3E}">
        <p14:creationId xmlns:p14="http://schemas.microsoft.com/office/powerpoint/2010/main" val="1042896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3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270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Lookup Filter</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75765"/>
            <a:ext cx="6800850" cy="2276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1429434"/>
            <a:ext cx="7848600" cy="646331"/>
          </a:xfrm>
          <a:prstGeom prst="rect">
            <a:avLst/>
          </a:prstGeom>
        </p:spPr>
        <p:txBody>
          <a:bodyPr wrap="square">
            <a:spAutoFit/>
          </a:bodyPr>
          <a:lstStyle/>
          <a:p>
            <a:r>
              <a:rPr lang="en-US" dirty="0" smtClean="0"/>
              <a:t>Lookup Filter is a </a:t>
            </a:r>
            <a:r>
              <a:rPr lang="en-US" dirty="0"/>
              <a:t>filter to limit the records available to users in the lookup </a:t>
            </a:r>
            <a:r>
              <a:rPr lang="en-US" dirty="0" smtClean="0"/>
              <a:t>field</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319" y="3409122"/>
            <a:ext cx="6581776" cy="34488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658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228600" y="1524000"/>
            <a:ext cx="8153400" cy="4343400"/>
          </a:xfrm>
        </p:spPr>
        <p:txBody>
          <a:bodyPr/>
          <a:lstStyle/>
          <a:p>
            <a:r>
              <a:rPr lang="en-IN" altLang="en-US" sz="2000" dirty="0" smtClean="0"/>
              <a:t>Requirement: </a:t>
            </a:r>
            <a:r>
              <a:rPr lang="en-IN" sz="2000" dirty="0"/>
              <a:t>The Line Item is related to both an Invoice Statement (a statement is composed of a number of line items) and Merchandise (a line item takes its price from the merchandise).</a:t>
            </a:r>
            <a:endParaRPr lang="en-US" sz="2000" dirty="0"/>
          </a:p>
          <a:p>
            <a:endParaRPr lang="en-US" altLang="en-US" sz="2200" dirty="0" smtClean="0"/>
          </a:p>
        </p:txBody>
      </p:sp>
      <p:sp>
        <p:nvSpPr>
          <p:cNvPr id="30722" name="Title 1"/>
          <p:cNvSpPr>
            <a:spLocks noGrp="1"/>
          </p:cNvSpPr>
          <p:nvPr>
            <p:ph type="title"/>
          </p:nvPr>
        </p:nvSpPr>
        <p:spPr/>
        <p:txBody>
          <a:bodyPr>
            <a:normAutofit/>
          </a:bodyPr>
          <a:lstStyle/>
          <a:p>
            <a:r>
              <a:rPr lang="en-US" altLang="en-US" dirty="0" smtClean="0"/>
              <a:t>Scenario 3: </a:t>
            </a:r>
            <a:r>
              <a:rPr lang="en-IN" dirty="0">
                <a:effectLst/>
              </a:rPr>
              <a:t>Relate the Objects</a:t>
            </a:r>
            <a:endParaRPr lang="en-US" altLang="en-US" dirty="0" smtClean="0"/>
          </a:p>
        </p:txBody>
      </p:sp>
      <p:pic>
        <p:nvPicPr>
          <p:cNvPr id="5" name="Picture 4"/>
          <p:cNvPicPr>
            <a:picLocks noChangeAspect="1"/>
          </p:cNvPicPr>
          <p:nvPr/>
        </p:nvPicPr>
        <p:blipFill>
          <a:blip r:embed="rId3"/>
          <a:stretch>
            <a:fillRect/>
          </a:stretch>
        </p:blipFill>
        <p:spPr>
          <a:xfrm>
            <a:off x="533400" y="2819400"/>
            <a:ext cx="7924800" cy="3962400"/>
          </a:xfrm>
          <a:prstGeom prst="rect">
            <a:avLst/>
          </a:prstGeom>
        </p:spPr>
      </p:pic>
    </p:spTree>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Requirement: </a:t>
            </a:r>
            <a:r>
              <a:rPr lang="en-IN" sz="2000" dirty="0"/>
              <a:t>Tabs provide an easy way to find and organize objects and records. In this step you'll create a tab for the Invoice Statement object and add it to your Warehouse app. This will expose the user interface that Force.com automatically generates for this object.</a:t>
            </a:r>
            <a:endParaRPr lang="en-US" sz="2000" dirty="0"/>
          </a:p>
          <a:p>
            <a:endParaRPr lang="en-US" dirty="0"/>
          </a:p>
        </p:txBody>
      </p:sp>
      <p:sp>
        <p:nvSpPr>
          <p:cNvPr id="3" name="Title 2"/>
          <p:cNvSpPr>
            <a:spLocks noGrp="1"/>
          </p:cNvSpPr>
          <p:nvPr>
            <p:ph type="title"/>
          </p:nvPr>
        </p:nvSpPr>
        <p:spPr/>
        <p:txBody>
          <a:bodyPr>
            <a:normAutofit fontScale="90000"/>
          </a:bodyPr>
          <a:lstStyle/>
          <a:p>
            <a:r>
              <a:rPr lang="en-US" altLang="en-US" dirty="0"/>
              <a:t>Scenario </a:t>
            </a:r>
            <a:r>
              <a:rPr lang="en-US" altLang="en-US" dirty="0" smtClean="0"/>
              <a:t>4: </a:t>
            </a:r>
            <a:r>
              <a:rPr lang="en-IN" dirty="0" smtClean="0">
                <a:effectLst/>
              </a:rPr>
              <a:t>Add </a:t>
            </a:r>
            <a:r>
              <a:rPr lang="en-IN" dirty="0">
                <a:effectLst/>
              </a:rPr>
              <a:t>Invoice Statements to the </a:t>
            </a:r>
            <a:r>
              <a:rPr lang="en-IN" dirty="0" smtClean="0">
                <a:effectLst/>
              </a:rPr>
              <a:t>App</a:t>
            </a:r>
            <a:endParaRPr lang="en-US" dirty="0"/>
          </a:p>
        </p:txBody>
      </p:sp>
      <p:pic>
        <p:nvPicPr>
          <p:cNvPr id="4" name="Picture 3" descr="The New Custom Tab wizard, with the Form icon selected"/>
          <p:cNvPicPr/>
          <p:nvPr/>
        </p:nvPicPr>
        <p:blipFill>
          <a:blip r:embed="rId2" cstate="print"/>
          <a:srcRect/>
          <a:stretch>
            <a:fillRect/>
          </a:stretch>
        </p:blipFill>
        <p:spPr bwMode="auto">
          <a:xfrm>
            <a:off x="1905000" y="3124200"/>
            <a:ext cx="6400800" cy="2819400"/>
          </a:xfrm>
          <a:prstGeom prst="rect">
            <a:avLst/>
          </a:prstGeom>
          <a:noFill/>
          <a:ln w="9525">
            <a:noFill/>
            <a:miter lim="800000"/>
            <a:headEnd/>
            <a:tailEnd/>
          </a:ln>
        </p:spPr>
      </p:pic>
    </p:spTree>
    <p:extLst>
      <p:ext uri="{BB962C8B-B14F-4D97-AF65-F5344CB8AC3E}">
        <p14:creationId xmlns:p14="http://schemas.microsoft.com/office/powerpoint/2010/main" val="19564527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468312" y="1219200"/>
            <a:ext cx="8212137" cy="1384995"/>
          </a:xfrm>
        </p:spPr>
        <p:txBody>
          <a:bodyPr>
            <a:normAutofit fontScale="70000" lnSpcReduction="20000"/>
          </a:bodyPr>
          <a:lstStyle/>
          <a:p>
            <a:pPr marL="342900" lvl="1" indent="-342900">
              <a:buClr>
                <a:srgbClr val="BF1313"/>
              </a:buClr>
              <a:buFont typeface="Wingdings 3" panose="05040102010807070707" pitchFamily="18" charset="2"/>
              <a:buChar char="Ì"/>
            </a:pPr>
            <a:r>
              <a:rPr lang="en-US" altLang="en-US" dirty="0" smtClean="0"/>
              <a:t>Refer an existing object or create a new custom object for the new custom Tab </a:t>
            </a:r>
          </a:p>
          <a:p>
            <a:pPr marL="342900" lvl="1" indent="-342900">
              <a:buClr>
                <a:srgbClr val="BF1313"/>
              </a:buClr>
              <a:buFont typeface="Wingdings 3" panose="05040102010807070707" pitchFamily="18" charset="2"/>
              <a:buChar char="Ì"/>
            </a:pPr>
            <a:r>
              <a:rPr lang="en-US" altLang="en-US" dirty="0" smtClean="0"/>
              <a:t>To create custom object, Select</a:t>
            </a:r>
          </a:p>
          <a:p>
            <a:pPr marL="1200150" lvl="3" indent="-342900">
              <a:buClr>
                <a:srgbClr val="BF1313"/>
              </a:buClr>
              <a:buFont typeface="Wingdings 3" panose="05040102010807070707" pitchFamily="18" charset="2"/>
              <a:buChar char="Ì"/>
            </a:pPr>
            <a:r>
              <a:rPr lang="en-US" altLang="en-US" sz="1800" dirty="0" smtClean="0"/>
              <a:t>App Setup </a:t>
            </a:r>
            <a:r>
              <a:rPr lang="en-US" altLang="en-US" sz="1800" dirty="0" smtClean="0">
                <a:sym typeface="Wingdings" panose="05000000000000000000" pitchFamily="2" charset="2"/>
              </a:rPr>
              <a:t> Create  Objects and click on ‘New’ button.</a:t>
            </a:r>
          </a:p>
          <a:p>
            <a:pPr marL="342900" lvl="1" indent="-342900">
              <a:buClr>
                <a:srgbClr val="BF1313"/>
              </a:buClr>
              <a:buFont typeface="Wingdings 3" panose="05040102010807070707" pitchFamily="18" charset="2"/>
              <a:buChar char="Ì"/>
            </a:pPr>
            <a:r>
              <a:rPr lang="en-US" altLang="en-US" dirty="0" smtClean="0"/>
              <a:t>To create custom Tab, Select</a:t>
            </a:r>
          </a:p>
          <a:p>
            <a:pPr marL="1200150" lvl="3" indent="-342900">
              <a:buClr>
                <a:srgbClr val="BF1313"/>
              </a:buClr>
              <a:buFont typeface="Wingdings 3" panose="05040102010807070707" pitchFamily="18" charset="2"/>
              <a:buChar char="Ì"/>
            </a:pPr>
            <a:r>
              <a:rPr lang="en-US" altLang="en-US" sz="1800" dirty="0" smtClean="0"/>
              <a:t>App Setup </a:t>
            </a:r>
            <a:r>
              <a:rPr lang="en-US" altLang="en-US" sz="1800" dirty="0" smtClean="0">
                <a:sym typeface="Wingdings" panose="05000000000000000000" pitchFamily="2" charset="2"/>
              </a:rPr>
              <a:t> Create  Tabs and click on ‘New’ button.</a:t>
            </a:r>
            <a:endParaRPr lang="en-US" altLang="en-US" sz="2000" dirty="0" smtClean="0"/>
          </a:p>
        </p:txBody>
      </p:sp>
      <p:sp>
        <p:nvSpPr>
          <p:cNvPr id="18434" name="Title 1"/>
          <p:cNvSpPr>
            <a:spLocks noGrp="1"/>
          </p:cNvSpPr>
          <p:nvPr>
            <p:ph type="title"/>
          </p:nvPr>
        </p:nvSpPr>
        <p:spPr/>
        <p:txBody>
          <a:bodyPr/>
          <a:lstStyle/>
          <a:p>
            <a:r>
              <a:rPr lang="en-US" altLang="en-US" smtClean="0"/>
              <a:t>Custom Tabs</a:t>
            </a:r>
          </a:p>
        </p:txBody>
      </p:sp>
      <p:pic>
        <p:nvPicPr>
          <p:cNvPr id="48130" name="Picture 2"/>
          <p:cNvPicPr>
            <a:picLocks noChangeAspect="1" noChangeArrowheads="1"/>
          </p:cNvPicPr>
          <p:nvPr/>
        </p:nvPicPr>
        <p:blipFill>
          <a:blip r:embed="rId2"/>
          <a:srcRect/>
          <a:stretch>
            <a:fillRect/>
          </a:stretch>
        </p:blipFill>
        <p:spPr bwMode="auto">
          <a:xfrm>
            <a:off x="1600200" y="3124200"/>
            <a:ext cx="5799138" cy="2514600"/>
          </a:xfrm>
          <a:prstGeom prst="rect">
            <a:avLst/>
          </a:prstGeom>
          <a:noFill/>
          <a:ln w="9525">
            <a:solidFill>
              <a:schemeClr val="accent2">
                <a:lumMod val="60000"/>
                <a:lumOff val="40000"/>
              </a:schemeClr>
            </a:solid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2355825"/>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effectLst/>
              </a:rPr>
              <a:t>Add Invoice Statements to the App</a:t>
            </a:r>
            <a:endParaRPr lang="en-US" dirty="0"/>
          </a:p>
        </p:txBody>
      </p:sp>
      <p:pic>
        <p:nvPicPr>
          <p:cNvPr id="4" name="Content Placeholder 3" descr="The Force.com tabs, with the new Invoice Statements tab"/>
          <p:cNvPicPr>
            <a:picLocks noGrp="1"/>
          </p:cNvPicPr>
          <p:nvPr>
            <p:ph idx="1"/>
          </p:nvPr>
        </p:nvPicPr>
        <p:blipFill>
          <a:blip r:embed="rId2" cstate="print"/>
          <a:srcRect/>
          <a:stretch>
            <a:fillRect/>
          </a:stretch>
        </p:blipFill>
        <p:spPr bwMode="auto">
          <a:xfrm>
            <a:off x="762000" y="1905000"/>
            <a:ext cx="7162800" cy="3352799"/>
          </a:xfrm>
          <a:prstGeom prst="rect">
            <a:avLst/>
          </a:prstGeom>
          <a:noFill/>
          <a:ln w="9525">
            <a:noFill/>
            <a:miter lim="800000"/>
            <a:headEnd/>
            <a:tailEnd/>
          </a:ln>
        </p:spPr>
      </p:pic>
    </p:spTree>
    <p:extLst>
      <p:ext uri="{BB962C8B-B14F-4D97-AF65-F5344CB8AC3E}">
        <p14:creationId xmlns:p14="http://schemas.microsoft.com/office/powerpoint/2010/main" val="19372255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fontScale="90000"/>
          </a:bodyPr>
          <a:lstStyle/>
          <a:p>
            <a:pPr eaLnBrk="1" hangingPunct="1"/>
            <a:r>
              <a:rPr lang="en-US" altLang="en-US" b="0" smtClean="0"/>
              <a:t/>
            </a:r>
            <a:br>
              <a:rPr lang="en-US" altLang="en-US" b="0" smtClean="0"/>
            </a:br>
            <a:r>
              <a:rPr lang="en-US" altLang="en-US" smtClean="0"/>
              <a:t>Formula Fields </a:t>
            </a:r>
            <a:br>
              <a:rPr lang="en-US" altLang="en-US" smtClean="0"/>
            </a:br>
            <a:r>
              <a:rPr lang="en-US" altLang="en-US" b="0" smtClean="0"/>
              <a:t>	</a:t>
            </a:r>
            <a:endParaRPr lang="en-US" altLang="en-US" smtClean="0"/>
          </a:p>
        </p:txBody>
      </p:sp>
      <p:sp>
        <p:nvSpPr>
          <p:cNvPr id="41987" name="Content Placeholder 2"/>
          <p:cNvSpPr>
            <a:spLocks noGrp="1"/>
          </p:cNvSpPr>
          <p:nvPr>
            <p:ph idx="1"/>
          </p:nvPr>
        </p:nvSpPr>
        <p:spPr/>
        <p:txBody>
          <a:bodyPr/>
          <a:lstStyle/>
          <a:p>
            <a:pPr eaLnBrk="1" hangingPunct="1"/>
            <a:r>
              <a:rPr lang="en-US" altLang="en-US" smtClean="0"/>
              <a:t>It is a read-only field that derives its value from a formula expression you define. </a:t>
            </a:r>
          </a:p>
          <a:p>
            <a:pPr eaLnBrk="1" hangingPunct="1"/>
            <a:r>
              <a:rPr lang="en-US" altLang="en-US" smtClean="0"/>
              <a:t>The formula field is updated when any of the source fields changes</a:t>
            </a:r>
          </a:p>
          <a:p>
            <a:pPr lvl="1" eaLnBrk="1" hangingPunct="1"/>
            <a:r>
              <a:rPr lang="en-US" altLang="en-US" smtClean="0"/>
              <a:t>Eg: Line Item Total is Unit Price * Quantity</a:t>
            </a:r>
          </a:p>
        </p:txBody>
      </p:sp>
      <p:pic>
        <p:nvPicPr>
          <p:cNvPr id="60418" name="Picture 2"/>
          <p:cNvPicPr>
            <a:picLocks noChangeAspect="1" noChangeArrowheads="1"/>
          </p:cNvPicPr>
          <p:nvPr/>
        </p:nvPicPr>
        <p:blipFill>
          <a:blip r:embed="rId2"/>
          <a:srcRect/>
          <a:stretch>
            <a:fillRect/>
          </a:stretch>
        </p:blipFill>
        <p:spPr bwMode="auto">
          <a:xfrm>
            <a:off x="2532185" y="3810000"/>
            <a:ext cx="3905250" cy="18097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57492132"/>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smtClean="0"/>
              <a:t>Creating Formula Fields </a:t>
            </a:r>
          </a:p>
        </p:txBody>
      </p:sp>
      <p:sp>
        <p:nvSpPr>
          <p:cNvPr id="43011" name="Content Placeholder 2"/>
          <p:cNvSpPr>
            <a:spLocks noGrp="1"/>
          </p:cNvSpPr>
          <p:nvPr>
            <p:ph idx="1"/>
          </p:nvPr>
        </p:nvSpPr>
        <p:spPr/>
        <p:txBody>
          <a:bodyPr/>
          <a:lstStyle/>
          <a:p>
            <a:pPr eaLnBrk="1" hangingPunct="1"/>
            <a:r>
              <a:rPr lang="en-US" altLang="en-US" smtClean="0"/>
              <a:t>Select </a:t>
            </a:r>
            <a:r>
              <a:rPr lang="en-US" altLang="en-US" b="1" smtClean="0"/>
              <a:t>Setup</a:t>
            </a:r>
            <a:r>
              <a:rPr lang="en-US" altLang="en-US" smtClean="0"/>
              <a:t> | </a:t>
            </a:r>
            <a:r>
              <a:rPr lang="en-US" altLang="en-US" b="1" smtClean="0"/>
              <a:t>App setup | Customize | &lt;Object&gt; | Fields </a:t>
            </a:r>
          </a:p>
          <a:p>
            <a:pPr lvl="1" eaLnBrk="1" hangingPunct="1"/>
            <a:r>
              <a:rPr lang="en-US" altLang="en-US" smtClean="0"/>
              <a:t>Click on New </a:t>
            </a:r>
          </a:p>
          <a:p>
            <a:pPr eaLnBrk="1" hangingPunct="1"/>
            <a:r>
              <a:rPr lang="en-US" altLang="en-US" smtClean="0"/>
              <a:t>Select type of Data want as Formula, &amp; click on Next</a:t>
            </a:r>
          </a:p>
          <a:p>
            <a:pPr eaLnBrk="1" hangingPunct="1"/>
            <a:endParaRPr lang="en-US" altLang="en-US" smtClean="0"/>
          </a:p>
        </p:txBody>
      </p:sp>
      <p:pic>
        <p:nvPicPr>
          <p:cNvPr id="61442" name="Picture 2"/>
          <p:cNvPicPr>
            <a:picLocks noChangeAspect="1" noChangeArrowheads="1"/>
          </p:cNvPicPr>
          <p:nvPr/>
        </p:nvPicPr>
        <p:blipFill>
          <a:blip r:embed="rId2"/>
          <a:srcRect/>
          <a:stretch>
            <a:fillRect/>
          </a:stretch>
        </p:blipFill>
        <p:spPr bwMode="auto">
          <a:xfrm>
            <a:off x="152400" y="3657600"/>
            <a:ext cx="8675687" cy="2170441"/>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02001587"/>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IN" dirty="0">
                <a:effectLst/>
              </a:rPr>
              <a:t>Calculate a Value for Each Line Item</a:t>
            </a:r>
            <a:endParaRPr lang="en-US" dirty="0">
              <a:effectLst/>
            </a:endParaRPr>
          </a:p>
        </p:txBody>
      </p:sp>
      <p:sp>
        <p:nvSpPr>
          <p:cNvPr id="44035" name="Content Placeholder 2"/>
          <p:cNvSpPr>
            <a:spLocks noGrp="1"/>
          </p:cNvSpPr>
          <p:nvPr>
            <p:ph idx="1"/>
          </p:nvPr>
        </p:nvSpPr>
        <p:spPr>
          <a:xfrm>
            <a:off x="457200" y="1447800"/>
            <a:ext cx="8229600" cy="4525963"/>
          </a:xfrm>
        </p:spPr>
        <p:txBody>
          <a:bodyPr/>
          <a:lstStyle/>
          <a:p>
            <a:r>
              <a:rPr lang="en-IN" altLang="en-US" sz="2400" dirty="0" smtClean="0"/>
              <a:t>Requirement: </a:t>
            </a:r>
            <a:r>
              <a:rPr lang="en-IN" sz="2400" dirty="0"/>
              <a:t>add a new calculated field called Value to the line item. This field will multiply the number of items with the price and act as a total for each line item</a:t>
            </a:r>
            <a:endParaRPr lang="en-IN" altLang="en-US" sz="2400" dirty="0" smtClean="0"/>
          </a:p>
          <a:p>
            <a:pPr eaLnBrk="1" hangingPunct="1"/>
            <a:r>
              <a:rPr lang="en-IN" altLang="en-US" sz="2400" dirty="0"/>
              <a:t>Using Simple Formula tab, In the Insert Merge Field drop-down list, select appropriate field. </a:t>
            </a:r>
            <a:endParaRPr lang="en-US" altLang="en-US" sz="2400" dirty="0"/>
          </a:p>
          <a:p>
            <a:pPr eaLnBrk="1" hangingPunct="1"/>
            <a:r>
              <a:rPr lang="en-IN" altLang="en-US" sz="2400" dirty="0"/>
              <a:t>Click the Insert Operator </a:t>
            </a:r>
            <a:r>
              <a:rPr lang="en-IN" altLang="en-US" sz="2400" dirty="0" smtClean="0"/>
              <a:t>and </a:t>
            </a:r>
            <a:r>
              <a:rPr lang="en-IN" altLang="en-US" sz="2400" dirty="0"/>
              <a:t>choose Appropriate Operator.</a:t>
            </a:r>
            <a:endParaRPr lang="en-US" altLang="en-US" sz="2400" dirty="0"/>
          </a:p>
          <a:p>
            <a:pPr lvl="1" eaLnBrk="1" hangingPunct="1"/>
            <a:r>
              <a:rPr lang="en-IN" altLang="en-US" sz="2000" dirty="0" err="1"/>
              <a:t>Eg</a:t>
            </a:r>
            <a:r>
              <a:rPr lang="en-IN" altLang="en-US" sz="2000" dirty="0"/>
              <a:t>. You want to have </a:t>
            </a:r>
            <a:r>
              <a:rPr lang="en-IN" altLang="en-US" sz="2000" dirty="0" err="1"/>
              <a:t>Unit_Price__c</a:t>
            </a:r>
            <a:r>
              <a:rPr lang="en-IN" altLang="en-US" sz="2000" dirty="0"/>
              <a:t> * </a:t>
            </a:r>
            <a:r>
              <a:rPr lang="en-IN" altLang="en-US" sz="2000" dirty="0" err="1"/>
              <a:t>Units_Sold</a:t>
            </a:r>
            <a:r>
              <a:rPr lang="en-IN" altLang="en-US" sz="2000" dirty="0" smtClean="0"/>
              <a:t>__</a:t>
            </a:r>
            <a:endParaRPr lang="en-US" altLang="en-US" dirty="0" smtClean="0"/>
          </a:p>
        </p:txBody>
      </p:sp>
      <p:pic>
        <p:nvPicPr>
          <p:cNvPr id="44036" name="Picture 3" descr="A simple currency formula of unit price multiplied by units so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745" y="4953000"/>
            <a:ext cx="6788150"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299615"/>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fontScale="90000"/>
          </a:bodyPr>
          <a:lstStyle/>
          <a:p>
            <a:pPr eaLnBrk="1" hangingPunct="1"/>
            <a:r>
              <a:rPr lang="en-US" altLang="en-US" smtClean="0"/>
              <a:t>Creating Formula Fields – Advanced Formula </a:t>
            </a:r>
          </a:p>
        </p:txBody>
      </p:sp>
      <p:sp>
        <p:nvSpPr>
          <p:cNvPr id="3" name="Content Placeholder 2"/>
          <p:cNvSpPr>
            <a:spLocks noGrp="1"/>
          </p:cNvSpPr>
          <p:nvPr>
            <p:ph idx="1"/>
          </p:nvPr>
        </p:nvSpPr>
        <p:spPr/>
        <p:txBody>
          <a:bodyPr/>
          <a:lstStyle/>
          <a:p>
            <a:pPr eaLnBrk="1" hangingPunct="1">
              <a:defRPr/>
            </a:pPr>
            <a:r>
              <a:rPr lang="en-US" dirty="0" smtClean="0"/>
              <a:t>One can even improve validation rule or improve formula by adding </a:t>
            </a:r>
            <a:r>
              <a:rPr lang="en-US" b="1" dirty="0" smtClean="0"/>
              <a:t>Advanced Formulas</a:t>
            </a:r>
          </a:p>
          <a:p>
            <a:pPr eaLnBrk="1" hangingPunct="1">
              <a:defRPr/>
            </a:pPr>
            <a:r>
              <a:rPr lang="en-US" dirty="0" smtClean="0"/>
              <a:t>In Advanced Formula tab, select appropriate function as per business requirement</a:t>
            </a:r>
          </a:p>
          <a:p>
            <a:pPr marL="0" indent="0" eaLnBrk="1" hangingPunct="1">
              <a:buFont typeface="Wingdings 3" panose="05040102010807070707" pitchFamily="18" charset="2"/>
              <a:buNone/>
              <a:defRPr/>
            </a:pPr>
            <a:r>
              <a:rPr lang="en-US" b="1" dirty="0" smtClean="0"/>
              <a:t> </a:t>
            </a:r>
            <a:endParaRPr lang="en-US" b="1" dirty="0"/>
          </a:p>
        </p:txBody>
      </p:sp>
      <p:pic>
        <p:nvPicPr>
          <p:cNvPr id="62466" name="Picture 2"/>
          <p:cNvPicPr>
            <a:picLocks noChangeAspect="1" noChangeArrowheads="1"/>
          </p:cNvPicPr>
          <p:nvPr/>
        </p:nvPicPr>
        <p:blipFill>
          <a:blip r:embed="rId2"/>
          <a:srcRect/>
          <a:stretch>
            <a:fillRect/>
          </a:stretch>
        </p:blipFill>
        <p:spPr bwMode="auto">
          <a:xfrm>
            <a:off x="6248400" y="3590925"/>
            <a:ext cx="2486025" cy="32670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19617802"/>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28600" y="304800"/>
            <a:ext cx="8212137" cy="369888"/>
          </a:xfrm>
        </p:spPr>
        <p:txBody>
          <a:bodyPr>
            <a:normAutofit fontScale="90000"/>
          </a:bodyPr>
          <a:lstStyle/>
          <a:p>
            <a:pPr eaLnBrk="1" hangingPunct="1"/>
            <a:r>
              <a:rPr lang="en-US" altLang="en-US" dirty="0" smtClean="0"/>
              <a:t>Creating Formula Fields – Advanced Formula </a:t>
            </a:r>
          </a:p>
        </p:txBody>
      </p:sp>
      <p:graphicFrame>
        <p:nvGraphicFramePr>
          <p:cNvPr id="4" name="Table 3"/>
          <p:cNvGraphicFramePr>
            <a:graphicFrameLocks noGrp="1"/>
          </p:cNvGraphicFramePr>
          <p:nvPr>
            <p:extLst>
              <p:ext uri="{D42A27DB-BD31-4B8C-83A1-F6EECF244321}">
                <p14:modId xmlns:p14="http://schemas.microsoft.com/office/powerpoint/2010/main" val="3522877353"/>
              </p:ext>
            </p:extLst>
          </p:nvPr>
        </p:nvGraphicFramePr>
        <p:xfrm>
          <a:off x="762000" y="979488"/>
          <a:ext cx="8155779" cy="5851952"/>
        </p:xfrm>
        <a:graphic>
          <a:graphicData uri="http://schemas.openxmlformats.org/drawingml/2006/table">
            <a:tbl>
              <a:tblPr firstRow="1" bandRow="1">
                <a:tableStyleId>{21E4AEA4-8DFA-4A89-87EB-49C32662AFE0}</a:tableStyleId>
              </a:tblPr>
              <a:tblGrid>
                <a:gridCol w="1759090"/>
                <a:gridCol w="3518179"/>
                <a:gridCol w="2878510"/>
              </a:tblGrid>
              <a:tr h="328926">
                <a:tc>
                  <a:txBody>
                    <a:bodyPr/>
                    <a:lstStyle/>
                    <a:p>
                      <a:r>
                        <a:rPr lang="en-US" sz="1800" dirty="0" smtClean="0"/>
                        <a:t>Function</a:t>
                      </a:r>
                      <a:endParaRPr lang="en-US" sz="1800" dirty="0">
                        <a:solidFill>
                          <a:schemeClr val="accent2">
                            <a:lumMod val="50000"/>
                          </a:schemeClr>
                        </a:solidFill>
                      </a:endParaRPr>
                    </a:p>
                  </a:txBody>
                  <a:tcPr marT="45694" marB="45694"/>
                </a:tc>
                <a:tc>
                  <a:txBody>
                    <a:bodyPr/>
                    <a:lstStyle/>
                    <a:p>
                      <a:r>
                        <a:rPr lang="en-US" sz="1800" dirty="0" smtClean="0"/>
                        <a:t>Description</a:t>
                      </a:r>
                      <a:endParaRPr lang="en-US" sz="1800" dirty="0">
                        <a:solidFill>
                          <a:schemeClr val="accent2">
                            <a:lumMod val="50000"/>
                          </a:schemeClr>
                        </a:solidFill>
                      </a:endParaRPr>
                    </a:p>
                  </a:txBody>
                  <a:tcPr marT="45694" marB="45694"/>
                </a:tc>
                <a:tc>
                  <a:txBody>
                    <a:bodyPr/>
                    <a:lstStyle/>
                    <a:p>
                      <a:r>
                        <a:rPr lang="en-US" sz="1800" dirty="0" smtClean="0"/>
                        <a:t>Function with example</a:t>
                      </a:r>
                      <a:endParaRPr lang="en-US" sz="1800" dirty="0">
                        <a:solidFill>
                          <a:schemeClr val="accent2">
                            <a:lumMod val="50000"/>
                          </a:schemeClr>
                        </a:solidFill>
                      </a:endParaRPr>
                    </a:p>
                  </a:txBody>
                  <a:tcPr marT="45694" marB="45694"/>
                </a:tc>
              </a:tr>
              <a:tr h="20560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IF(</a:t>
                      </a:r>
                      <a:r>
                        <a:rPr lang="en-US" sz="1800" dirty="0" err="1" smtClean="0"/>
                        <a:t>logical_test</a:t>
                      </a:r>
                      <a:r>
                        <a:rPr lang="en-US" sz="1800" dirty="0" smtClean="0"/>
                        <a:t>, </a:t>
                      </a:r>
                      <a:r>
                        <a:rPr lang="en-US" sz="1800" dirty="0" err="1" smtClean="0"/>
                        <a:t>value_if_true</a:t>
                      </a:r>
                      <a:r>
                        <a:rPr lang="en-US" sz="1800" dirty="0" smtClean="0"/>
                        <a:t>, </a:t>
                      </a:r>
                      <a:r>
                        <a:rPr lang="en-US" sz="1800" dirty="0" err="1" smtClean="0"/>
                        <a:t>value_if_false</a:t>
                      </a:r>
                      <a:r>
                        <a:rPr lang="en-US" sz="1800" dirty="0" smtClean="0"/>
                        <a:t>) </a:t>
                      </a:r>
                    </a:p>
                  </a:txBody>
                  <a:tcPr marT="45694" marB="45694"/>
                </a:tc>
                <a:tc>
                  <a:txBody>
                    <a:bodyPr/>
                    <a:lstStyle/>
                    <a:p>
                      <a:r>
                        <a:rPr lang="en-US" sz="1800" kern="1200" dirty="0" smtClean="0">
                          <a:effectLst/>
                        </a:rPr>
                        <a:t>replace </a:t>
                      </a:r>
                      <a:r>
                        <a:rPr lang="en-US" sz="1800" kern="1200" dirty="0" err="1" smtClean="0">
                          <a:effectLst/>
                        </a:rPr>
                        <a:t>logical_test</a:t>
                      </a:r>
                      <a:r>
                        <a:rPr lang="en-US" sz="1800" kern="1200" dirty="0" smtClean="0">
                          <a:effectLst/>
                        </a:rPr>
                        <a:t> with the expression you want evaluated; replace </a:t>
                      </a:r>
                      <a:r>
                        <a:rPr lang="en-US" sz="1800" kern="1200" dirty="0" err="1" smtClean="0">
                          <a:effectLst/>
                        </a:rPr>
                        <a:t>value_if_true</a:t>
                      </a:r>
                      <a:r>
                        <a:rPr lang="en-US" sz="1800" kern="1200" dirty="0" smtClean="0">
                          <a:effectLst/>
                        </a:rPr>
                        <a:t> with the value you want returned if the expression is true; replace </a:t>
                      </a:r>
                      <a:r>
                        <a:rPr lang="en-US" sz="1800" kern="1200" dirty="0" err="1" smtClean="0">
                          <a:effectLst/>
                        </a:rPr>
                        <a:t>value_if_false</a:t>
                      </a:r>
                      <a:r>
                        <a:rPr lang="en-US" sz="1800" kern="1200" dirty="0" smtClean="0">
                          <a:effectLst/>
                        </a:rPr>
                        <a:t> with the value you want returned if the expression is false.</a:t>
                      </a:r>
                      <a:endParaRPr lang="en-US" sz="1800" dirty="0"/>
                    </a:p>
                  </a:txBody>
                  <a:tcPr marT="45694" marB="4569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effectLst/>
                        </a:rPr>
                        <a:t>IF(AND(</a:t>
                      </a:r>
                      <a:r>
                        <a:rPr lang="en-US" sz="1800" kern="1200" dirty="0" err="1" smtClean="0">
                          <a:effectLst/>
                        </a:rPr>
                        <a:t>Payment_Due_Date__c</a:t>
                      </a:r>
                      <a:r>
                        <a:rPr lang="en-US" sz="1800" kern="1200" dirty="0" smtClean="0">
                          <a:effectLst/>
                        </a:rPr>
                        <a:t> &lt; TODAY(),​​</a:t>
                      </a:r>
                      <a:r>
                        <a:rPr lang="en-US" sz="1800" kern="1200" dirty="0" err="1" smtClean="0">
                          <a:effectLst/>
                        </a:rPr>
                        <a:t>Payment_Status__c</a:t>
                      </a:r>
                      <a:r>
                        <a:rPr lang="en-US" sz="1800" kern="1200" dirty="0" smtClean="0">
                          <a:effectLst/>
                        </a:rPr>
                        <a:t> ="UNPAID") , "PAYMENT OVERDUE", ​null)</a:t>
                      </a:r>
                    </a:p>
                    <a:p>
                      <a:endParaRPr lang="en-US" sz="1800" dirty="0"/>
                    </a:p>
                  </a:txBody>
                  <a:tcPr marT="45694" marB="45694"/>
                </a:tc>
              </a:tr>
              <a:tr h="106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ISBLANK(expression).</a:t>
                      </a:r>
                      <a:endParaRPr lang="en-US" sz="1800" dirty="0" smtClean="0"/>
                    </a:p>
                  </a:txBody>
                  <a:tcPr marT="45694" marB="45694"/>
                </a:tc>
                <a:tc>
                  <a:txBody>
                    <a:bodyPr/>
                    <a:lstStyle/>
                    <a:p>
                      <a:r>
                        <a:rPr lang="en-US" sz="1800" kern="1200" dirty="0" smtClean="0">
                          <a:solidFill>
                            <a:schemeClr val="dk1"/>
                          </a:solidFill>
                          <a:effectLst/>
                          <a:latin typeface="+mn-lt"/>
                          <a:ea typeface="+mn-ea"/>
                          <a:cs typeface="+mn-cs"/>
                        </a:rPr>
                        <a:t>Determines if an expression has a value and returns TRUE if it does not. If it contains a value, this function returns FALSE.</a:t>
                      </a:r>
                      <a:endParaRPr lang="en-US" sz="1800" dirty="0"/>
                    </a:p>
                  </a:txBody>
                  <a:tcPr marT="45694" marB="45694"/>
                </a:tc>
                <a:tc>
                  <a:txBody>
                    <a:bodyPr/>
                    <a:lstStyle/>
                    <a:p>
                      <a:r>
                        <a:rPr lang="en-US" sz="1800" kern="1200" dirty="0" smtClean="0">
                          <a:solidFill>
                            <a:schemeClr val="dk1"/>
                          </a:solidFill>
                          <a:effectLst/>
                          <a:latin typeface="+mn-lt"/>
                          <a:ea typeface="+mn-ea"/>
                          <a:cs typeface="+mn-cs"/>
                        </a:rPr>
                        <a:t>IF(ISBLANK(Amount), 0, 1)</a:t>
                      </a:r>
                      <a:endParaRPr lang="en-US" sz="1800" dirty="0"/>
                    </a:p>
                  </a:txBody>
                  <a:tcPr marT="45694" marB="45694"/>
                </a:tc>
              </a:tr>
              <a:tr h="13158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LN(number) </a:t>
                      </a:r>
                      <a:endParaRPr lang="en-US" sz="1800" dirty="0" smtClean="0"/>
                    </a:p>
                  </a:txBody>
                  <a:tcPr marT="45694" marB="45694"/>
                </a:tc>
                <a:tc>
                  <a:txBody>
                    <a:bodyPr/>
                    <a:lstStyle/>
                    <a:p>
                      <a:r>
                        <a:rPr lang="en-US" sz="1800" kern="1200" dirty="0" smtClean="0">
                          <a:solidFill>
                            <a:schemeClr val="dk1"/>
                          </a:solidFill>
                          <a:effectLst/>
                          <a:latin typeface="+mn-lt"/>
                          <a:ea typeface="+mn-ea"/>
                          <a:cs typeface="+mn-cs"/>
                        </a:rPr>
                        <a:t>Returns the natural logarithm of a specified number. Natural logarithms are based on the constant e value of 2.71828182845904</a:t>
                      </a:r>
                      <a:endParaRPr lang="en-US" sz="1800" dirty="0"/>
                    </a:p>
                  </a:txBody>
                  <a:tcPr marT="45694" marB="45694"/>
                </a:tc>
                <a:tc>
                  <a:txBody>
                    <a:bodyPr/>
                    <a:lstStyle/>
                    <a:p>
                      <a:r>
                        <a:rPr lang="en-US" sz="1800" kern="1200" dirty="0" smtClean="0">
                          <a:solidFill>
                            <a:schemeClr val="dk1"/>
                          </a:solidFill>
                          <a:effectLst/>
                          <a:latin typeface="+mn-lt"/>
                          <a:ea typeface="+mn-ea"/>
                          <a:cs typeface="+mn-cs"/>
                        </a:rPr>
                        <a:t>LN(10) returns the natural logarithm of 10, which is 2.30</a:t>
                      </a:r>
                      <a:endParaRPr lang="en-US" sz="1800" dirty="0"/>
                    </a:p>
                  </a:txBody>
                  <a:tcPr marT="45694" marB="45694"/>
                </a:tc>
              </a:tr>
            </a:tbl>
          </a:graphicData>
        </a:graphic>
      </p:graphicFrame>
    </p:spTree>
    <p:extLst>
      <p:ext uri="{BB962C8B-B14F-4D97-AF65-F5344CB8AC3E}">
        <p14:creationId xmlns:p14="http://schemas.microsoft.com/office/powerpoint/2010/main" val="2787878649"/>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Warehouse Scenario</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40204"/>
            <a:ext cx="82296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727318"/>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pPr eaLnBrk="1" hangingPunct="1"/>
            <a:r>
              <a:rPr lang="en-US" altLang="en-US" smtClean="0"/>
              <a:t>Creating Formula Fields – Advanced Formula </a:t>
            </a:r>
          </a:p>
        </p:txBody>
      </p:sp>
      <p:graphicFrame>
        <p:nvGraphicFramePr>
          <p:cNvPr id="4" name="Table 3"/>
          <p:cNvGraphicFramePr>
            <a:graphicFrameLocks noGrp="1"/>
          </p:cNvGraphicFramePr>
          <p:nvPr>
            <p:extLst>
              <p:ext uri="{D42A27DB-BD31-4B8C-83A1-F6EECF244321}">
                <p14:modId xmlns:p14="http://schemas.microsoft.com/office/powerpoint/2010/main" val="1202103670"/>
              </p:ext>
            </p:extLst>
          </p:nvPr>
        </p:nvGraphicFramePr>
        <p:xfrm>
          <a:off x="761999" y="1524000"/>
          <a:ext cx="8382001" cy="5146149"/>
        </p:xfrm>
        <a:graphic>
          <a:graphicData uri="http://schemas.openxmlformats.org/drawingml/2006/table">
            <a:tbl>
              <a:tblPr firstRow="1" bandRow="1">
                <a:tableStyleId>{21E4AEA4-8DFA-4A89-87EB-49C32662AFE0}</a:tableStyleId>
              </a:tblPr>
              <a:tblGrid>
                <a:gridCol w="2136589"/>
                <a:gridCol w="3287059"/>
                <a:gridCol w="2958353"/>
              </a:tblGrid>
              <a:tr h="365730">
                <a:tc>
                  <a:txBody>
                    <a:bodyPr/>
                    <a:lstStyle/>
                    <a:p>
                      <a:r>
                        <a:rPr lang="en-US" sz="1800" dirty="0" smtClean="0"/>
                        <a:t>Function</a:t>
                      </a:r>
                      <a:endParaRPr lang="en-US" sz="1800" dirty="0">
                        <a:solidFill>
                          <a:schemeClr val="accent2">
                            <a:lumMod val="50000"/>
                          </a:schemeClr>
                        </a:solidFill>
                      </a:endParaRPr>
                    </a:p>
                  </a:txBody>
                  <a:tcPr marT="45706" marB="45706"/>
                </a:tc>
                <a:tc>
                  <a:txBody>
                    <a:bodyPr/>
                    <a:lstStyle/>
                    <a:p>
                      <a:r>
                        <a:rPr lang="en-US" sz="1800" dirty="0" smtClean="0"/>
                        <a:t>Description</a:t>
                      </a:r>
                      <a:endParaRPr lang="en-US" sz="1800" dirty="0">
                        <a:solidFill>
                          <a:schemeClr val="accent2">
                            <a:lumMod val="50000"/>
                          </a:schemeClr>
                        </a:solidFill>
                      </a:endParaRPr>
                    </a:p>
                  </a:txBody>
                  <a:tcPr marT="45706" marB="45706"/>
                </a:tc>
                <a:tc>
                  <a:txBody>
                    <a:bodyPr/>
                    <a:lstStyle/>
                    <a:p>
                      <a:r>
                        <a:rPr lang="en-US" sz="1800" dirty="0" smtClean="0"/>
                        <a:t>Function with example</a:t>
                      </a:r>
                      <a:endParaRPr lang="en-US" sz="1800" dirty="0">
                        <a:solidFill>
                          <a:schemeClr val="accent2">
                            <a:lumMod val="50000"/>
                          </a:schemeClr>
                        </a:solidFill>
                      </a:endParaRPr>
                    </a:p>
                  </a:txBody>
                  <a:tcPr marT="45706" marB="45706"/>
                </a:tc>
              </a:tr>
              <a:tr h="10058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ISNEW() </a:t>
                      </a:r>
                      <a:endParaRPr lang="en-US" sz="1400" dirty="0" smtClean="0"/>
                    </a:p>
                  </a:txBody>
                  <a:tcPr marT="45706" marB="45706"/>
                </a:tc>
                <a:tc>
                  <a:txBody>
                    <a:bodyPr/>
                    <a:lstStyle/>
                    <a:p>
                      <a:r>
                        <a:rPr lang="en-US" sz="1400" kern="1200" dirty="0" smtClean="0">
                          <a:solidFill>
                            <a:schemeClr val="dk1"/>
                          </a:solidFill>
                          <a:effectLst/>
                          <a:latin typeface="+mn-lt"/>
                          <a:ea typeface="+mn-ea"/>
                          <a:cs typeface="+mn-cs"/>
                        </a:rPr>
                        <a:t>Checks if the formula is running during the creation of a new record and returns TRUE if it is. If an existing record is being updated, this function returns FALSE</a:t>
                      </a:r>
                      <a:endParaRPr lang="en-US" sz="1400" dirty="0"/>
                    </a:p>
                  </a:txBody>
                  <a:tcPr marT="45706" marB="4570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NOT(OR(ISNEW(),</a:t>
                      </a:r>
                      <a:r>
                        <a:rPr lang="en-US" sz="1400" kern="1200" dirty="0" err="1" smtClean="0">
                          <a:solidFill>
                            <a:schemeClr val="dk1"/>
                          </a:solidFill>
                          <a:effectLst/>
                          <a:latin typeface="+mn-lt"/>
                          <a:ea typeface="+mn-ea"/>
                          <a:cs typeface="+mn-cs"/>
                        </a:rPr>
                        <a:t>HasOpportunityLineItem</a:t>
                      </a:r>
                      <a:r>
                        <a:rPr lang="en-US" sz="1400" kern="1200" dirty="0" smtClean="0">
                          <a:solidFill>
                            <a:schemeClr val="dk1"/>
                          </a:solidFill>
                          <a:effectLst/>
                          <a:latin typeface="+mn-lt"/>
                          <a:ea typeface="+mn-ea"/>
                          <a:cs typeface="+mn-cs"/>
                        </a:rPr>
                        <a:t>))</a:t>
                      </a:r>
                    </a:p>
                    <a:p>
                      <a:endParaRPr lang="en-US" sz="1400" dirty="0"/>
                    </a:p>
                  </a:txBody>
                  <a:tcPr marT="45706" marB="45706"/>
                </a:tc>
              </a:tr>
              <a:tr h="7620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LEFT(text, </a:t>
                      </a:r>
                      <a:r>
                        <a:rPr lang="en-US" sz="1400" kern="1200" dirty="0" err="1" smtClean="0">
                          <a:solidFill>
                            <a:schemeClr val="dk1"/>
                          </a:solidFill>
                          <a:effectLst/>
                          <a:latin typeface="+mn-lt"/>
                          <a:ea typeface="+mn-ea"/>
                          <a:cs typeface="+mn-cs"/>
                        </a:rPr>
                        <a:t>num_chars</a:t>
                      </a:r>
                      <a:r>
                        <a:rPr lang="en-US" sz="1400" kern="1200" dirty="0" smtClean="0">
                          <a:solidFill>
                            <a:schemeClr val="dk1"/>
                          </a:solidFill>
                          <a:effectLst/>
                          <a:latin typeface="+mn-lt"/>
                          <a:ea typeface="+mn-ea"/>
                          <a:cs typeface="+mn-cs"/>
                        </a:rPr>
                        <a:t>)</a:t>
                      </a:r>
                      <a:endParaRPr lang="en-US" sz="1400" dirty="0" smtClean="0"/>
                    </a:p>
                  </a:txBody>
                  <a:tcPr marT="45706" marB="45706"/>
                </a:tc>
                <a:tc>
                  <a:txBody>
                    <a:bodyPr/>
                    <a:lstStyle/>
                    <a:p>
                      <a:r>
                        <a:rPr lang="en-US" sz="1400" kern="1200" dirty="0" smtClean="0">
                          <a:solidFill>
                            <a:schemeClr val="dk1"/>
                          </a:solidFill>
                          <a:effectLst/>
                          <a:latin typeface="+mn-lt"/>
                          <a:ea typeface="+mn-ea"/>
                          <a:cs typeface="+mn-cs"/>
                        </a:rPr>
                        <a:t>Returns the specified number of characters from the beginning of a text string</a:t>
                      </a:r>
                      <a:endParaRPr lang="en-US" sz="1400" dirty="0"/>
                    </a:p>
                  </a:txBody>
                  <a:tcPr marT="45706" marB="4570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TRIM(LEFT(</a:t>
                      </a:r>
                      <a:r>
                        <a:rPr lang="en-US" sz="1400" kern="1200" dirty="0" err="1" smtClean="0">
                          <a:solidFill>
                            <a:schemeClr val="dk1"/>
                          </a:solidFill>
                          <a:effectLst/>
                          <a:latin typeface="+mn-lt"/>
                          <a:ea typeface="+mn-ea"/>
                          <a:cs typeface="+mn-cs"/>
                        </a:rPr>
                        <a:t>LastName</a:t>
                      </a:r>
                      <a:r>
                        <a:rPr lang="en-US" sz="1400" kern="1200" dirty="0" smtClean="0">
                          <a:solidFill>
                            <a:schemeClr val="dk1"/>
                          </a:solidFill>
                          <a:effectLst/>
                          <a:latin typeface="+mn-lt"/>
                          <a:ea typeface="+mn-ea"/>
                          <a:cs typeface="+mn-cs"/>
                        </a:rPr>
                        <a:t>, 5)) &amp; "-" &amp; TRIM(RIGHT(</a:t>
                      </a:r>
                      <a:r>
                        <a:rPr lang="en-US" sz="1400" kern="1200" dirty="0" err="1" smtClean="0">
                          <a:solidFill>
                            <a:schemeClr val="dk1"/>
                          </a:solidFill>
                          <a:effectLst/>
                          <a:latin typeface="+mn-lt"/>
                          <a:ea typeface="+mn-ea"/>
                          <a:cs typeface="+mn-cs"/>
                        </a:rPr>
                        <a:t>SSN__c</a:t>
                      </a:r>
                      <a:r>
                        <a:rPr lang="en-US" sz="1400" kern="1200" dirty="0" smtClean="0">
                          <a:solidFill>
                            <a:schemeClr val="dk1"/>
                          </a:solidFill>
                          <a:effectLst/>
                          <a:latin typeface="+mn-lt"/>
                          <a:ea typeface="+mn-ea"/>
                          <a:cs typeface="+mn-cs"/>
                        </a:rPr>
                        <a:t>, 4)) </a:t>
                      </a:r>
                    </a:p>
                    <a:p>
                      <a:endParaRPr lang="en-US" sz="1400" dirty="0"/>
                    </a:p>
                  </a:txBody>
                  <a:tcPr marT="45706" marB="45706"/>
                </a:tc>
              </a:tr>
              <a:tr h="685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VALUE(text) </a:t>
                      </a:r>
                      <a:endParaRPr lang="en-US" sz="1400" dirty="0" smtClean="0"/>
                    </a:p>
                  </a:txBody>
                  <a:tcPr marT="45706" marB="45706"/>
                </a:tc>
                <a:tc>
                  <a:txBody>
                    <a:bodyPr/>
                    <a:lstStyle/>
                    <a:p>
                      <a:r>
                        <a:rPr lang="en-US" sz="1400" kern="1200" dirty="0" smtClean="0">
                          <a:solidFill>
                            <a:schemeClr val="dk1"/>
                          </a:solidFill>
                          <a:effectLst/>
                          <a:latin typeface="+mn-lt"/>
                          <a:ea typeface="+mn-ea"/>
                          <a:cs typeface="+mn-cs"/>
                        </a:rPr>
                        <a:t>Converts a text string to a number</a:t>
                      </a:r>
                      <a:endParaRPr lang="en-US" sz="1400" dirty="0"/>
                    </a:p>
                  </a:txBody>
                  <a:tcPr marT="45706" marB="45706"/>
                </a:tc>
                <a:tc>
                  <a:txBody>
                    <a:bodyPr/>
                    <a:lstStyle/>
                    <a:p>
                      <a:r>
                        <a:rPr lang="en-US" sz="1400" kern="1200" dirty="0" smtClean="0">
                          <a:solidFill>
                            <a:schemeClr val="dk1"/>
                          </a:solidFill>
                          <a:effectLst/>
                          <a:latin typeface="+mn-lt"/>
                          <a:ea typeface="+mn-ea"/>
                          <a:cs typeface="+mn-cs"/>
                        </a:rPr>
                        <a:t>VALUE(</a:t>
                      </a:r>
                      <a:r>
                        <a:rPr lang="en-US" sz="1400" kern="1200" dirty="0" err="1" smtClean="0">
                          <a:solidFill>
                            <a:schemeClr val="dk1"/>
                          </a:solidFill>
                          <a:effectLst/>
                          <a:latin typeface="+mn-lt"/>
                          <a:ea typeface="+mn-ea"/>
                          <a:cs typeface="+mn-cs"/>
                        </a:rPr>
                        <a:t>Lead_Number__c</a:t>
                      </a:r>
                      <a:r>
                        <a:rPr lang="en-US" sz="1400" kern="1200" dirty="0" smtClean="0">
                          <a:solidFill>
                            <a:schemeClr val="dk1"/>
                          </a:solidFill>
                          <a:effectLst/>
                          <a:latin typeface="+mn-lt"/>
                          <a:ea typeface="+mn-ea"/>
                          <a:cs typeface="+mn-cs"/>
                        </a:rPr>
                        <a:t>) returns a number for the text value in the auto-number field Lead Number. </a:t>
                      </a:r>
                      <a:endParaRPr lang="en-US" sz="1400" dirty="0"/>
                    </a:p>
                  </a:txBody>
                  <a:tcPr marT="45706" marB="45706"/>
                </a:tc>
              </a:tr>
              <a:tr h="1915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REGEX(text, </a:t>
                      </a:r>
                      <a:r>
                        <a:rPr lang="en-US" sz="1400" kern="1200" dirty="0" err="1" smtClean="0">
                          <a:solidFill>
                            <a:schemeClr val="dk1"/>
                          </a:solidFill>
                          <a:effectLst/>
                          <a:latin typeface="+mn-lt"/>
                          <a:ea typeface="+mn-ea"/>
                          <a:cs typeface="+mn-cs"/>
                        </a:rPr>
                        <a:t>regex_text</a:t>
                      </a:r>
                      <a:r>
                        <a:rPr lang="en-US" sz="1400" kern="1200" dirty="0" smtClean="0">
                          <a:solidFill>
                            <a:schemeClr val="dk1"/>
                          </a:solidFill>
                          <a:effectLst/>
                          <a:latin typeface="+mn-lt"/>
                          <a:ea typeface="+mn-ea"/>
                          <a:cs typeface="+mn-cs"/>
                        </a:rPr>
                        <a:t>)</a:t>
                      </a:r>
                      <a:endParaRPr lang="en-US" sz="1400" dirty="0" smtClean="0"/>
                    </a:p>
                  </a:txBody>
                  <a:tcPr marT="45706" marB="45706"/>
                </a:tc>
                <a:tc>
                  <a:txBody>
                    <a:bodyPr/>
                    <a:lstStyle/>
                    <a:p>
                      <a:r>
                        <a:rPr lang="en-US" sz="1400" kern="1200" dirty="0" smtClean="0">
                          <a:solidFill>
                            <a:schemeClr val="dk1"/>
                          </a:solidFill>
                          <a:effectLst/>
                          <a:latin typeface="+mn-lt"/>
                          <a:ea typeface="+mn-ea"/>
                          <a:cs typeface="+mn-cs"/>
                        </a:rPr>
                        <a:t>Compares a text field to a regular expression and returns TRUE if there is a match. Otherwise, it returns FALSE. A regular expression is a string used to describe a format of a string according to certain syntax rules</a:t>
                      </a:r>
                      <a:endParaRPr lang="en-US" sz="1400" dirty="0"/>
                    </a:p>
                  </a:txBody>
                  <a:tcPr marT="45706" marB="45706"/>
                </a:tc>
                <a:tc>
                  <a:txBody>
                    <a:bodyPr/>
                    <a:lstStyle/>
                    <a:p>
                      <a:r>
                        <a:rPr lang="en-US" sz="1400" kern="1200" dirty="0" smtClean="0">
                          <a:solidFill>
                            <a:schemeClr val="dk1"/>
                          </a:solidFill>
                          <a:effectLst/>
                          <a:latin typeface="+mn-lt"/>
                          <a:ea typeface="+mn-ea"/>
                          <a:cs typeface="+mn-cs"/>
                        </a:rPr>
                        <a:t>NOT(</a:t>
                      </a:r>
                    </a:p>
                    <a:p>
                      <a:r>
                        <a:rPr lang="en-US" sz="1400" kern="1200" dirty="0" smtClean="0">
                          <a:solidFill>
                            <a:schemeClr val="dk1"/>
                          </a:solidFill>
                          <a:effectLst/>
                          <a:latin typeface="+mn-lt"/>
                          <a:ea typeface="+mn-ea"/>
                          <a:cs typeface="+mn-cs"/>
                        </a:rPr>
                        <a:t> OR(</a:t>
                      </a:r>
                    </a:p>
                    <a:p>
                      <a:r>
                        <a:rPr lang="en-US" sz="1400" kern="1200" dirty="0" smtClean="0">
                          <a:solidFill>
                            <a:schemeClr val="dk1"/>
                          </a:solidFill>
                          <a:effectLst/>
                          <a:latin typeface="+mn-lt"/>
                          <a:ea typeface="+mn-ea"/>
                          <a:cs typeface="+mn-cs"/>
                        </a:rPr>
                        <a:t>LEN (</a:t>
                      </a:r>
                      <a:r>
                        <a:rPr lang="en-US" sz="1400" kern="1200" dirty="0" err="1" smtClean="0">
                          <a:solidFill>
                            <a:schemeClr val="dk1"/>
                          </a:solidFill>
                          <a:effectLst/>
                          <a:latin typeface="+mn-lt"/>
                          <a:ea typeface="+mn-ea"/>
                          <a:cs typeface="+mn-cs"/>
                        </a:rPr>
                        <a:t>SSN__c</a:t>
                      </a:r>
                      <a:r>
                        <a:rPr lang="en-US" sz="1400" kern="1200" dirty="0" smtClean="0">
                          <a:solidFill>
                            <a:schemeClr val="dk1"/>
                          </a:solidFill>
                          <a:effectLst/>
                          <a:latin typeface="+mn-lt"/>
                          <a:ea typeface="+mn-ea"/>
                          <a:cs typeface="+mn-cs"/>
                        </a:rPr>
                        <a:t>) = 0,</a:t>
                      </a:r>
                    </a:p>
                    <a:p>
                      <a:r>
                        <a:rPr lang="en-US" sz="1400" kern="1200" dirty="0" smtClean="0">
                          <a:solidFill>
                            <a:schemeClr val="dk1"/>
                          </a:solidFill>
                          <a:effectLst/>
                          <a:latin typeface="+mn-lt"/>
                          <a:ea typeface="+mn-ea"/>
                          <a:cs typeface="+mn-cs"/>
                        </a:rPr>
                        <a:t>REGEX(</a:t>
                      </a:r>
                      <a:r>
                        <a:rPr lang="en-US" sz="1400" kern="1200" dirty="0" err="1" smtClean="0">
                          <a:solidFill>
                            <a:schemeClr val="dk1"/>
                          </a:solidFill>
                          <a:effectLst/>
                          <a:latin typeface="+mn-lt"/>
                          <a:ea typeface="+mn-ea"/>
                          <a:cs typeface="+mn-cs"/>
                        </a:rPr>
                        <a:t>SSN__c</a:t>
                      </a:r>
                      <a:r>
                        <a:rPr lang="en-US" sz="1400" kern="1200" dirty="0" smtClean="0">
                          <a:solidFill>
                            <a:schemeClr val="dk1"/>
                          </a:solidFill>
                          <a:effectLst/>
                          <a:latin typeface="+mn-lt"/>
                          <a:ea typeface="+mn-ea"/>
                          <a:cs typeface="+mn-cs"/>
                        </a:rPr>
                        <a:t>, "[0-9]{3}-[0-9]{2}-[0-9]{4}")</a:t>
                      </a:r>
                    </a:p>
                    <a:p>
                      <a:r>
                        <a:rPr lang="en-US" sz="1400" kern="1200" dirty="0" smtClean="0">
                          <a:solidFill>
                            <a:schemeClr val="dk1"/>
                          </a:solidFill>
                          <a:effectLst/>
                          <a:latin typeface="+mn-lt"/>
                          <a:ea typeface="+mn-ea"/>
                          <a:cs typeface="+mn-cs"/>
                        </a:rPr>
                        <a:t> )</a:t>
                      </a:r>
                    </a:p>
                    <a:p>
                      <a:r>
                        <a:rPr lang="en-US" sz="1400" kern="1200" dirty="0" smtClean="0">
                          <a:solidFill>
                            <a:schemeClr val="dk1"/>
                          </a:solidFill>
                          <a:effectLst/>
                          <a:latin typeface="+mn-lt"/>
                          <a:ea typeface="+mn-ea"/>
                          <a:cs typeface="+mn-cs"/>
                        </a:rPr>
                        <a:t>)</a:t>
                      </a:r>
                      <a:endParaRPr lang="en-US" sz="1400" dirty="0"/>
                    </a:p>
                  </a:txBody>
                  <a:tcPr marT="45706" marB="45706"/>
                </a:tc>
              </a:tr>
            </a:tbl>
          </a:graphicData>
        </a:graphic>
      </p:graphicFrame>
    </p:spTree>
    <p:extLst>
      <p:ext uri="{BB962C8B-B14F-4D97-AF65-F5344CB8AC3E}">
        <p14:creationId xmlns:p14="http://schemas.microsoft.com/office/powerpoint/2010/main" val="1816916708"/>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dirty="0" smtClean="0"/>
              <a:t>We have </a:t>
            </a:r>
            <a:r>
              <a:rPr lang="en-IN" dirty="0"/>
              <a:t>the total for each line item, it makes sense to add them all to get the invoice total. Because the line items have a master-detail relationship with the invoice statement, </a:t>
            </a:r>
            <a:endParaRPr lang="en-IN" dirty="0" smtClean="0"/>
          </a:p>
          <a:p>
            <a:r>
              <a:rPr lang="en-IN" dirty="0" smtClean="0"/>
              <a:t>we </a:t>
            </a:r>
            <a:r>
              <a:rPr lang="en-IN" dirty="0"/>
              <a:t>can use a roll-up summary field to calculate this value. Roll-up summary is a special type of field that lets you aggregate information about related detail (child) objects</a:t>
            </a:r>
            <a:r>
              <a:rPr lang="en-IN" dirty="0" smtClean="0"/>
              <a:t>.</a:t>
            </a:r>
          </a:p>
          <a:p>
            <a:r>
              <a:rPr lang="en-IN" dirty="0" smtClean="0"/>
              <a:t>In </a:t>
            </a:r>
            <a:r>
              <a:rPr lang="en-IN" dirty="0"/>
              <a:t>this case, you want to sum the value of each line item.</a:t>
            </a:r>
            <a:endParaRPr lang="en-US" dirty="0"/>
          </a:p>
        </p:txBody>
      </p:sp>
      <p:sp>
        <p:nvSpPr>
          <p:cNvPr id="3" name="Title 2"/>
          <p:cNvSpPr>
            <a:spLocks noGrp="1"/>
          </p:cNvSpPr>
          <p:nvPr>
            <p:ph type="title"/>
          </p:nvPr>
        </p:nvSpPr>
        <p:spPr/>
        <p:txBody>
          <a:bodyPr>
            <a:normAutofit/>
          </a:bodyPr>
          <a:lstStyle/>
          <a:p>
            <a:r>
              <a:rPr lang="en-IN" dirty="0" smtClean="0">
                <a:effectLst/>
              </a:rPr>
              <a:t>Roll-Up </a:t>
            </a:r>
            <a:r>
              <a:rPr lang="en-IN" dirty="0">
                <a:effectLst/>
              </a:rPr>
              <a:t>Summary Field</a:t>
            </a:r>
            <a:endParaRPr lang="en-US" dirty="0"/>
          </a:p>
        </p:txBody>
      </p:sp>
    </p:spTree>
    <p:extLst>
      <p:ext uri="{BB962C8B-B14F-4D97-AF65-F5344CB8AC3E}">
        <p14:creationId xmlns:p14="http://schemas.microsoft.com/office/powerpoint/2010/main" val="5057685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effectLst/>
              </a:rPr>
              <a:t>Roll-Up Summary Field</a:t>
            </a:r>
            <a:endParaRPr lang="en-US" dirty="0"/>
          </a:p>
        </p:txBody>
      </p:sp>
      <p:pic>
        <p:nvPicPr>
          <p:cNvPr id="4" name="Content Placeholder 3" descr="Step 3 of the New Custom Field wizard, with the Summarized Object drop-down list set to Line Items, the Roll-Up type set to Sum, and the Field to Aggregate drop-down list set to Value"/>
          <p:cNvPicPr>
            <a:picLocks noGrp="1"/>
          </p:cNvPicPr>
          <p:nvPr>
            <p:ph idx="1"/>
          </p:nvPr>
        </p:nvPicPr>
        <p:blipFill>
          <a:blip r:embed="rId2" cstate="print"/>
          <a:srcRect/>
          <a:stretch>
            <a:fillRect/>
          </a:stretch>
        </p:blipFill>
        <p:spPr bwMode="auto">
          <a:xfrm>
            <a:off x="685800" y="1752600"/>
            <a:ext cx="7848600" cy="4114800"/>
          </a:xfrm>
          <a:prstGeom prst="rect">
            <a:avLst/>
          </a:prstGeom>
          <a:noFill/>
          <a:ln w="9525">
            <a:noFill/>
            <a:miter lim="800000"/>
            <a:headEnd/>
            <a:tailEnd/>
          </a:ln>
        </p:spPr>
      </p:pic>
    </p:spTree>
    <p:extLst>
      <p:ext uri="{BB962C8B-B14F-4D97-AF65-F5344CB8AC3E}">
        <p14:creationId xmlns:p14="http://schemas.microsoft.com/office/powerpoint/2010/main" val="31016564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Content Placeholder 2"/>
          <p:cNvSpPr>
            <a:spLocks noGrp="1"/>
          </p:cNvSpPr>
          <p:nvPr>
            <p:ph idx="1"/>
          </p:nvPr>
        </p:nvSpPr>
        <p:spPr>
          <a:xfrm>
            <a:off x="468313" y="1447800"/>
            <a:ext cx="8212137" cy="4267200"/>
          </a:xfrm>
        </p:spPr>
        <p:txBody>
          <a:bodyPr>
            <a:normAutofit fontScale="92500" lnSpcReduction="10000"/>
          </a:bodyPr>
          <a:lstStyle/>
          <a:p>
            <a:pPr eaLnBrk="1" hangingPunct="1"/>
            <a:r>
              <a:rPr lang="en-US" altLang="en-US" sz="2000" dirty="0" smtClean="0"/>
              <a:t>Schema Builder provides a dynamic environment to add new custom objects, custom fields, and relationships to your schema. </a:t>
            </a:r>
          </a:p>
          <a:p>
            <a:pPr eaLnBrk="1" hangingPunct="1"/>
            <a:r>
              <a:rPr lang="en-US" altLang="en-US" sz="2000" dirty="0" smtClean="0"/>
              <a:t>This eliminates the need to click from page to page to find the details of a master-detail relationship or to add a new custom field to an object in your schema. </a:t>
            </a:r>
          </a:p>
          <a:p>
            <a:pPr lvl="1" eaLnBrk="1" hangingPunct="1"/>
            <a:r>
              <a:rPr lang="en-US" altLang="en-US" sz="1800" dirty="0" smtClean="0"/>
              <a:t>For example, if you’re using Schema Builder to view the details of your schema, you can add a new custom object without leaving Schema Builder. The drag-and-drop interface lets you easily add a custom object or new field, and saves the layout of your schema any time you move an object.</a:t>
            </a:r>
          </a:p>
          <a:p>
            <a:pPr eaLnBrk="1" hangingPunct="1"/>
            <a:r>
              <a:rPr lang="en-US" altLang="en-US" sz="2000" dirty="0" smtClean="0"/>
              <a:t>Schema Builder provides details such as the field values, required fields, and how objects are related by displaying lookup and master-detail relationships. </a:t>
            </a:r>
          </a:p>
          <a:p>
            <a:pPr eaLnBrk="1" hangingPunct="1"/>
            <a:r>
              <a:rPr lang="en-US" altLang="en-US" sz="2000" dirty="0" smtClean="0"/>
              <a:t>You can view the details for both standard and custom objects in Schema Builder. </a:t>
            </a:r>
          </a:p>
          <a:p>
            <a:pPr eaLnBrk="1" hangingPunct="1"/>
            <a:endParaRPr lang="en-US" altLang="en-US" dirty="0" smtClean="0"/>
          </a:p>
        </p:txBody>
      </p:sp>
      <p:sp>
        <p:nvSpPr>
          <p:cNvPr id="55298" name="Title 1"/>
          <p:cNvSpPr>
            <a:spLocks noGrp="1"/>
          </p:cNvSpPr>
          <p:nvPr>
            <p:ph type="title"/>
          </p:nvPr>
        </p:nvSpPr>
        <p:spPr/>
        <p:txBody>
          <a:bodyPr/>
          <a:lstStyle/>
          <a:p>
            <a:pPr eaLnBrk="1" hangingPunct="1"/>
            <a:r>
              <a:rPr lang="en-US" altLang="en-US" smtClean="0"/>
              <a:t>Schema Builder</a:t>
            </a:r>
          </a:p>
        </p:txBody>
      </p:sp>
    </p:spTree>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a:xfrm>
            <a:off x="438943" y="1230378"/>
            <a:ext cx="8212137" cy="1384995"/>
          </a:xfrm>
        </p:spPr>
        <p:txBody>
          <a:bodyPr>
            <a:normAutofit fontScale="85000" lnSpcReduction="10000"/>
          </a:bodyPr>
          <a:lstStyle/>
          <a:p>
            <a:pPr eaLnBrk="1" hangingPunct="1"/>
            <a:r>
              <a:rPr lang="en-US" altLang="en-US" sz="2000" dirty="0" smtClean="0"/>
              <a:t>You can access Schema Builder in three ways: </a:t>
            </a:r>
          </a:p>
          <a:p>
            <a:pPr marL="914400" lvl="1" indent="-457200" eaLnBrk="1" hangingPunct="1">
              <a:buFont typeface="Arial Narrow" panose="020B0606020202030204" pitchFamily="34" charset="0"/>
              <a:buAutoNum type="arabicPeriod"/>
            </a:pPr>
            <a:r>
              <a:rPr lang="en-US" altLang="en-US" sz="1800" dirty="0" smtClean="0"/>
              <a:t>From Setup, click </a:t>
            </a:r>
            <a:r>
              <a:rPr lang="en-US" altLang="en-US" sz="1800" b="1" dirty="0" smtClean="0"/>
              <a:t>Schema Builder</a:t>
            </a:r>
            <a:r>
              <a:rPr lang="en-US" altLang="en-US" sz="1800" dirty="0" smtClean="0"/>
              <a:t>.</a:t>
            </a:r>
          </a:p>
          <a:p>
            <a:pPr marL="914400" lvl="1" indent="-457200" eaLnBrk="1" hangingPunct="1">
              <a:buFont typeface="Arial Narrow" panose="020B0606020202030204" pitchFamily="34" charset="0"/>
              <a:buAutoNum type="arabicPeriod"/>
            </a:pPr>
            <a:r>
              <a:rPr lang="en-US" altLang="en-US" sz="1800" dirty="0" smtClean="0"/>
              <a:t>From Setup, click </a:t>
            </a:r>
            <a:r>
              <a:rPr lang="en-US" altLang="en-US" sz="1800" b="1" dirty="0" smtClean="0"/>
              <a:t>Create</a:t>
            </a:r>
            <a:r>
              <a:rPr lang="en-US" altLang="en-US" sz="1800" dirty="0" smtClean="0"/>
              <a:t> | </a:t>
            </a:r>
            <a:r>
              <a:rPr lang="en-US" altLang="en-US" sz="1800" b="1" dirty="0" smtClean="0"/>
              <a:t>Objects</a:t>
            </a:r>
            <a:r>
              <a:rPr lang="en-US" altLang="en-US" sz="1800" dirty="0" smtClean="0"/>
              <a:t>. Then in the custom objects page, click </a:t>
            </a:r>
            <a:r>
              <a:rPr lang="en-US" altLang="en-US" sz="1800" b="1" dirty="0" smtClean="0"/>
              <a:t>Schema Builder</a:t>
            </a:r>
            <a:r>
              <a:rPr lang="en-US" altLang="en-US" sz="1800" dirty="0" smtClean="0"/>
              <a:t>.</a:t>
            </a:r>
          </a:p>
          <a:p>
            <a:pPr marL="914400" lvl="1" indent="-457200" eaLnBrk="1" hangingPunct="1">
              <a:buFont typeface="Arial Narrow" panose="020B0606020202030204" pitchFamily="34" charset="0"/>
              <a:buAutoNum type="arabicPeriod"/>
            </a:pPr>
            <a:r>
              <a:rPr lang="en-US" altLang="en-US" sz="1800" dirty="0" smtClean="0"/>
              <a:t>In the Quick Links box on the Force.com home page, click </a:t>
            </a:r>
            <a:r>
              <a:rPr lang="en-US" altLang="en-US" sz="1800" b="1" dirty="0" smtClean="0"/>
              <a:t>Schema Builder</a:t>
            </a:r>
            <a:r>
              <a:rPr lang="en-US" altLang="en-US" sz="1800" dirty="0" smtClean="0"/>
              <a:t>.</a:t>
            </a:r>
          </a:p>
          <a:p>
            <a:pPr eaLnBrk="1" hangingPunct="1"/>
            <a:endParaRPr lang="en-US" altLang="en-US" dirty="0" smtClean="0"/>
          </a:p>
        </p:txBody>
      </p:sp>
      <p:sp>
        <p:nvSpPr>
          <p:cNvPr id="56322" name="Title 1"/>
          <p:cNvSpPr>
            <a:spLocks noGrp="1"/>
          </p:cNvSpPr>
          <p:nvPr>
            <p:ph type="title"/>
          </p:nvPr>
        </p:nvSpPr>
        <p:spPr/>
        <p:txBody>
          <a:bodyPr/>
          <a:lstStyle/>
          <a:p>
            <a:pPr eaLnBrk="1" hangingPunct="1"/>
            <a:r>
              <a:rPr lang="en-US" altLang="en-US" smtClean="0"/>
              <a:t>Working with Schema Builder</a:t>
            </a:r>
          </a:p>
        </p:txBody>
      </p:sp>
      <p:pic>
        <p:nvPicPr>
          <p:cNvPr id="83970" name="Picture 2"/>
          <p:cNvPicPr>
            <a:picLocks noChangeAspect="1" noChangeArrowheads="1"/>
          </p:cNvPicPr>
          <p:nvPr/>
        </p:nvPicPr>
        <p:blipFill>
          <a:blip r:embed="rId2"/>
          <a:srcRect/>
          <a:stretch>
            <a:fillRect/>
          </a:stretch>
        </p:blipFill>
        <p:spPr bwMode="auto">
          <a:xfrm>
            <a:off x="990600" y="2667000"/>
            <a:ext cx="7870825" cy="335655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371600"/>
            <a:ext cx="5715000" cy="4343400"/>
          </a:xfrm>
        </p:spPr>
        <p:txBody>
          <a:bodyPr>
            <a:normAutofit fontScale="92500" lnSpcReduction="10000"/>
          </a:bodyPr>
          <a:lstStyle/>
          <a:p>
            <a:pPr eaLnBrk="1" hangingPunct="1">
              <a:defRPr/>
            </a:pPr>
            <a:r>
              <a:rPr lang="en-US" sz="2000" dirty="0"/>
              <a:t>The Objects tab lets you select objects to display on the canvas. </a:t>
            </a:r>
          </a:p>
          <a:p>
            <a:pPr lvl="1" eaLnBrk="1" hangingPunct="1">
              <a:defRPr/>
            </a:pPr>
            <a:r>
              <a:rPr lang="en-US" dirty="0" smtClean="0"/>
              <a:t>Click the drop-down list in the sidebar to filter your list of objects: </a:t>
            </a:r>
          </a:p>
          <a:p>
            <a:pPr lvl="2" eaLnBrk="1" hangingPunct="1">
              <a:defRPr/>
            </a:pPr>
            <a:r>
              <a:rPr lang="en-US" sz="1800" dirty="0"/>
              <a:t>All Objects</a:t>
            </a:r>
          </a:p>
          <a:p>
            <a:pPr lvl="2" eaLnBrk="1" hangingPunct="1">
              <a:defRPr/>
            </a:pPr>
            <a:r>
              <a:rPr lang="en-US" sz="1800" dirty="0"/>
              <a:t>Selected Objects</a:t>
            </a:r>
          </a:p>
          <a:p>
            <a:pPr lvl="2" eaLnBrk="1" hangingPunct="1">
              <a:defRPr/>
            </a:pPr>
            <a:r>
              <a:rPr lang="en-US" sz="1800" dirty="0"/>
              <a:t>Standard Objects</a:t>
            </a:r>
          </a:p>
          <a:p>
            <a:pPr lvl="2" eaLnBrk="1" hangingPunct="1">
              <a:defRPr/>
            </a:pPr>
            <a:r>
              <a:rPr lang="en-US" sz="1800" dirty="0"/>
              <a:t>Custom Objects</a:t>
            </a:r>
          </a:p>
          <a:p>
            <a:pPr lvl="2" eaLnBrk="1" hangingPunct="1">
              <a:defRPr/>
            </a:pPr>
            <a:r>
              <a:rPr lang="en-US" sz="1800" dirty="0"/>
              <a:t>System Objects</a:t>
            </a:r>
          </a:p>
          <a:p>
            <a:pPr eaLnBrk="1" hangingPunct="1">
              <a:defRPr/>
            </a:pPr>
            <a:r>
              <a:rPr lang="en-US" sz="2000" dirty="0"/>
              <a:t>The Elements tab lets you drag and drop new </a:t>
            </a:r>
            <a:endParaRPr lang="en-US" sz="2000" dirty="0" smtClean="0"/>
          </a:p>
          <a:p>
            <a:pPr marL="0" indent="0" eaLnBrk="1" hangingPunct="1">
              <a:buFont typeface="Wingdings 3" panose="05040102010807070707" pitchFamily="18" charset="2"/>
              <a:buNone/>
              <a:defRPr/>
            </a:pPr>
            <a:r>
              <a:rPr lang="en-US" sz="2000" dirty="0" smtClean="0"/>
              <a:t>      custom </a:t>
            </a:r>
            <a:r>
              <a:rPr lang="en-US" sz="2000" dirty="0"/>
              <a:t>objects and fields onto the canvas. </a:t>
            </a:r>
          </a:p>
          <a:p>
            <a:pPr lvl="1" eaLnBrk="1" hangingPunct="1">
              <a:defRPr/>
            </a:pPr>
            <a:r>
              <a:rPr lang="en-US" dirty="0" smtClean="0"/>
              <a:t>To create a new custom object, </a:t>
            </a:r>
          </a:p>
          <a:p>
            <a:pPr lvl="1" eaLnBrk="1" hangingPunct="1">
              <a:defRPr/>
            </a:pPr>
            <a:r>
              <a:rPr lang="en-US" dirty="0" smtClean="0"/>
              <a:t>To create a new custom field, </a:t>
            </a:r>
          </a:p>
          <a:p>
            <a:pPr eaLnBrk="1" hangingPunct="1">
              <a:defRPr/>
            </a:pPr>
            <a:endParaRPr lang="en-US" dirty="0"/>
          </a:p>
        </p:txBody>
      </p:sp>
      <p:sp>
        <p:nvSpPr>
          <p:cNvPr id="57346" name="Title 1"/>
          <p:cNvSpPr>
            <a:spLocks noGrp="1"/>
          </p:cNvSpPr>
          <p:nvPr>
            <p:ph type="title"/>
          </p:nvPr>
        </p:nvSpPr>
        <p:spPr/>
        <p:txBody>
          <a:bodyPr/>
          <a:lstStyle/>
          <a:p>
            <a:pPr eaLnBrk="1" hangingPunct="1"/>
            <a:r>
              <a:rPr lang="en-US" altLang="en-US" smtClean="0"/>
              <a:t>Working with Schema Builder</a:t>
            </a:r>
          </a:p>
        </p:txBody>
      </p:sp>
      <p:pic>
        <p:nvPicPr>
          <p:cNvPr id="84994" name="Picture 2"/>
          <p:cNvPicPr>
            <a:picLocks noChangeAspect="1" noChangeArrowheads="1"/>
          </p:cNvPicPr>
          <p:nvPr/>
        </p:nvPicPr>
        <p:blipFill>
          <a:blip r:embed="rId2"/>
          <a:srcRect/>
          <a:stretch>
            <a:fillRect/>
          </a:stretch>
        </p:blipFill>
        <p:spPr bwMode="auto">
          <a:xfrm>
            <a:off x="6248400" y="1600200"/>
            <a:ext cx="2465388" cy="4711700"/>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idx="1"/>
          </p:nvPr>
        </p:nvSpPr>
        <p:spPr>
          <a:xfrm>
            <a:off x="468313" y="1219200"/>
            <a:ext cx="8212137" cy="4724400"/>
          </a:xfrm>
        </p:spPr>
        <p:txBody>
          <a:bodyPr>
            <a:normAutofit fontScale="92500" lnSpcReduction="10000"/>
          </a:bodyPr>
          <a:lstStyle/>
          <a:p>
            <a:pPr eaLnBrk="1" hangingPunct="1"/>
            <a:r>
              <a:rPr lang="en-US" altLang="en-US" sz="2000" dirty="0" smtClean="0"/>
              <a:t>Hover over relationship lines to show relationship details such as lookup and master-detail relationships. </a:t>
            </a:r>
          </a:p>
          <a:p>
            <a:pPr eaLnBrk="1" hangingPunct="1"/>
            <a:r>
              <a:rPr lang="en-US" altLang="en-US" sz="2000" dirty="0" smtClean="0"/>
              <a:t>Click the name of the object to find it on the canvas. </a:t>
            </a:r>
          </a:p>
          <a:p>
            <a:pPr eaLnBrk="1" hangingPunct="1"/>
            <a:r>
              <a:rPr lang="en-US" altLang="en-US" sz="2000" dirty="0" smtClean="0"/>
              <a:t>You may want to hide relationships if your schema is taking too long to load.</a:t>
            </a:r>
          </a:p>
          <a:p>
            <a:pPr eaLnBrk="1" hangingPunct="1"/>
            <a:r>
              <a:rPr lang="en-US" altLang="en-US" sz="2000" dirty="0" smtClean="0"/>
              <a:t>Click     to: </a:t>
            </a:r>
          </a:p>
          <a:p>
            <a:pPr lvl="1" eaLnBrk="1" hangingPunct="1"/>
            <a:r>
              <a:rPr lang="en-US" altLang="en-US" sz="1800" dirty="0" smtClean="0"/>
              <a:t>Hide Object on Canvas</a:t>
            </a:r>
          </a:p>
          <a:p>
            <a:pPr lvl="1" eaLnBrk="1" hangingPunct="1"/>
            <a:r>
              <a:rPr lang="en-US" altLang="en-US" sz="1800" dirty="0" smtClean="0"/>
              <a:t>View Object detail in a new window</a:t>
            </a:r>
          </a:p>
          <a:p>
            <a:pPr lvl="1" eaLnBrk="1" hangingPunct="1"/>
            <a:r>
              <a:rPr lang="en-US" altLang="en-US" sz="1800" dirty="0" smtClean="0"/>
              <a:t>View Page Layouts detail in a new window</a:t>
            </a:r>
          </a:p>
          <a:p>
            <a:pPr eaLnBrk="1" hangingPunct="1"/>
            <a:r>
              <a:rPr lang="en-US" altLang="en-US" sz="2000" dirty="0" smtClean="0"/>
              <a:t>Click Show More Fields to display all the fields of an object</a:t>
            </a:r>
          </a:p>
          <a:p>
            <a:pPr eaLnBrk="1" hangingPunct="1"/>
            <a:r>
              <a:rPr lang="en-US" altLang="en-US" sz="2000" dirty="0" smtClean="0"/>
              <a:t>To zoom in, click    . , To zoom out, click   . </a:t>
            </a:r>
          </a:p>
          <a:p>
            <a:pPr eaLnBrk="1" hangingPunct="1"/>
            <a:r>
              <a:rPr lang="en-US" altLang="en-US" sz="2000" dirty="0" smtClean="0"/>
              <a:t>The map in the lower right corner shows the overall layout of your objects on the canvas. Click on the map to navigate the layout of your objects. To pan across the schema layout while zoomed in, click and hold the canvas while moving the mouse.</a:t>
            </a:r>
          </a:p>
          <a:p>
            <a:pPr eaLnBrk="1" hangingPunct="1"/>
            <a:endParaRPr lang="en-US" altLang="en-US" sz="2000" dirty="0" smtClean="0"/>
          </a:p>
        </p:txBody>
      </p:sp>
      <p:sp>
        <p:nvSpPr>
          <p:cNvPr id="58370" name="Title 1"/>
          <p:cNvSpPr>
            <a:spLocks noGrp="1"/>
          </p:cNvSpPr>
          <p:nvPr>
            <p:ph type="title"/>
          </p:nvPr>
        </p:nvSpPr>
        <p:spPr/>
        <p:txBody>
          <a:bodyPr/>
          <a:lstStyle/>
          <a:p>
            <a:pPr eaLnBrk="1" hangingPunct="1"/>
            <a:r>
              <a:rPr lang="en-US" altLang="en-US" smtClean="0"/>
              <a:t>Working with Schema Builder</a:t>
            </a:r>
          </a:p>
        </p:txBody>
      </p:sp>
      <p:pic>
        <p:nvPicPr>
          <p:cNvPr id="86018" name="Picture 2"/>
          <p:cNvPicPr>
            <a:picLocks noChangeAspect="1" noChangeArrowheads="1"/>
          </p:cNvPicPr>
          <p:nvPr/>
        </p:nvPicPr>
        <p:blipFill>
          <a:blip r:embed="rId2"/>
          <a:srcRect/>
          <a:stretch>
            <a:fillRect/>
          </a:stretch>
        </p:blipFill>
        <p:spPr bwMode="auto">
          <a:xfrm>
            <a:off x="1582535" y="2743200"/>
            <a:ext cx="295275" cy="2381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pic>
        <p:nvPicPr>
          <p:cNvPr id="86019" name="Picture 3"/>
          <p:cNvPicPr>
            <a:picLocks noChangeAspect="1" noChangeArrowheads="1"/>
          </p:cNvPicPr>
          <p:nvPr/>
        </p:nvPicPr>
        <p:blipFill>
          <a:blip r:embed="rId3"/>
          <a:srcRect/>
          <a:stretch>
            <a:fillRect/>
          </a:stretch>
        </p:blipFill>
        <p:spPr bwMode="auto">
          <a:xfrm>
            <a:off x="2968625" y="4156273"/>
            <a:ext cx="314325" cy="27622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pic>
        <p:nvPicPr>
          <p:cNvPr id="86020" name="Picture 4"/>
          <p:cNvPicPr>
            <a:picLocks noChangeAspect="1" noChangeArrowheads="1"/>
          </p:cNvPicPr>
          <p:nvPr/>
        </p:nvPicPr>
        <p:blipFill>
          <a:blip r:embed="rId4"/>
          <a:srcRect/>
          <a:stretch>
            <a:fillRect/>
          </a:stretch>
        </p:blipFill>
        <p:spPr bwMode="auto">
          <a:xfrm>
            <a:off x="5867400" y="4135922"/>
            <a:ext cx="333375" cy="257175"/>
          </a:xfrm>
          <a:prstGeom prst="rect">
            <a:avLst/>
          </a:prstGeom>
          <a:noFill/>
          <a:ln w="9525">
            <a:solidFill>
              <a:schemeClr val="tx1"/>
            </a:solidFill>
            <a:miter lim="800000"/>
            <a:headEnd/>
            <a:tailEnd/>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ctrTitle"/>
          </p:nvPr>
        </p:nvSpPr>
        <p:spPr/>
        <p:txBody>
          <a:bodyPr/>
          <a:lstStyle/>
          <a:p>
            <a:pPr eaLnBrk="1" hangingPunct="1"/>
            <a:r>
              <a:rPr lang="en-US" altLang="en-US" smtClean="0"/>
              <a:t>Salesforce Customization</a:t>
            </a:r>
          </a:p>
        </p:txBody>
      </p:sp>
      <p:sp>
        <p:nvSpPr>
          <p:cNvPr id="68611" name="Text Placeholder 2"/>
          <p:cNvSpPr>
            <a:spLocks noGrp="1"/>
          </p:cNvSpPr>
          <p:nvPr>
            <p:ph type="subTitle" idx="1"/>
          </p:nvPr>
        </p:nvSpPr>
        <p:spPr/>
        <p:txBody>
          <a:bodyPr/>
          <a:lstStyle/>
          <a:p>
            <a:pPr eaLnBrk="1" hangingPunct="1">
              <a:defRPr/>
            </a:pPr>
            <a:r>
              <a:rPr lang="en-US" dirty="0"/>
              <a:t>Page Layouts</a:t>
            </a:r>
            <a:endParaRPr lang="en-US" dirty="0" smtClean="0"/>
          </a:p>
        </p:txBody>
      </p:sp>
    </p:spTree>
    <p:extLst>
      <p:ext uri="{BB962C8B-B14F-4D97-AF65-F5344CB8AC3E}">
        <p14:creationId xmlns:p14="http://schemas.microsoft.com/office/powerpoint/2010/main" val="112436217"/>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ltLang="en-US" dirty="0" smtClean="0"/>
              <a:t>Page Layouts</a:t>
            </a:r>
          </a:p>
        </p:txBody>
      </p:sp>
      <p:sp>
        <p:nvSpPr>
          <p:cNvPr id="3" name="Text Placeholder 2"/>
          <p:cNvSpPr>
            <a:spLocks noGrp="1"/>
          </p:cNvSpPr>
          <p:nvPr>
            <p:ph idx="1"/>
          </p:nvPr>
        </p:nvSpPr>
        <p:spPr>
          <a:xfrm>
            <a:off x="152400" y="1109708"/>
            <a:ext cx="8382000" cy="5486400"/>
          </a:xfrm>
          <a:extLst/>
        </p:spPr>
        <p:txBody>
          <a:bodyPr/>
          <a:lstStyle/>
          <a:p>
            <a:pPr eaLnBrk="1" hangingPunct="1">
              <a:defRPr/>
            </a:pPr>
            <a:r>
              <a:rPr lang="en-US" sz="2200" dirty="0" smtClean="0"/>
              <a:t>Page layouts control the layout and organization of detail and edit pages </a:t>
            </a:r>
          </a:p>
          <a:p>
            <a:pPr eaLnBrk="1" hangingPunct="1">
              <a:defRPr/>
            </a:pPr>
            <a:r>
              <a:rPr lang="en-US" sz="2200" dirty="0" smtClean="0"/>
              <a:t>Control which fields, related lists, and custom links users see, on detail and edit pages only</a:t>
            </a:r>
          </a:p>
          <a:p>
            <a:pPr eaLnBrk="1" hangingPunct="1">
              <a:defRPr/>
            </a:pPr>
            <a:r>
              <a:rPr lang="en-US" sz="2200" dirty="0" smtClean="0"/>
              <a:t>Determine whether fields are visible, read only, or required, on detail and edit pages only</a:t>
            </a:r>
          </a:p>
          <a:p>
            <a:pPr lvl="6">
              <a:buFont typeface="Wingdings" pitchFamily="2" charset="2"/>
              <a:buChar char="§"/>
              <a:defRPr/>
            </a:pPr>
            <a:r>
              <a:rPr lang="en-US" sz="1800" dirty="0" smtClean="0"/>
              <a:t> To customize page Layouts for Opportunity</a:t>
            </a:r>
          </a:p>
          <a:p>
            <a:pPr lvl="7">
              <a:buFont typeface="Wingdings" pitchFamily="2" charset="2"/>
              <a:buChar char="§"/>
              <a:defRPr/>
            </a:pPr>
            <a:r>
              <a:rPr lang="en-US" sz="1800" dirty="0" smtClean="0"/>
              <a:t> Select Setup | App Setup</a:t>
            </a:r>
            <a:r>
              <a:rPr lang="en-US" sz="1800" dirty="0" smtClean="0">
                <a:sym typeface="Wingdings"/>
              </a:rPr>
              <a:t> |</a:t>
            </a:r>
            <a:r>
              <a:rPr lang="en-US" sz="1800" dirty="0" smtClean="0"/>
              <a:t> Customize | </a:t>
            </a:r>
            <a:r>
              <a:rPr lang="en-US" sz="1800" dirty="0" smtClean="0">
                <a:sym typeface="Wingdings"/>
              </a:rPr>
              <a:t>Opportunities | Page Layouts</a:t>
            </a:r>
            <a:endParaRPr lang="en-US" sz="1800" dirty="0" smtClean="0"/>
          </a:p>
          <a:p>
            <a:pPr lvl="1" eaLnBrk="1" hangingPunct="1">
              <a:buFont typeface="Wingdings" panose="05000000000000000000" pitchFamily="2" charset="2"/>
              <a:buNone/>
              <a:defRPr/>
            </a:pPr>
            <a:r>
              <a:rPr lang="en-US" dirty="0" smtClean="0"/>
              <a:t> </a:t>
            </a:r>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76600"/>
            <a:ext cx="1828800" cy="294798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267200"/>
            <a:ext cx="6096000" cy="162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010476"/>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525963"/>
          </a:xfrm>
        </p:spPr>
        <p:txBody>
          <a:bodyPr>
            <a:normAutofit fontScale="85000" lnSpcReduction="20000"/>
          </a:bodyPr>
          <a:lstStyle/>
          <a:p>
            <a:pPr marL="109728" indent="0">
              <a:buNone/>
            </a:pPr>
            <a:endParaRPr lang="en-US" dirty="0"/>
          </a:p>
          <a:p>
            <a:r>
              <a:rPr lang="en-US" dirty="0" smtClean="0"/>
              <a:t>Control </a:t>
            </a:r>
            <a:r>
              <a:rPr lang="en-US" dirty="0"/>
              <a:t>the layout and organization of </a:t>
            </a:r>
            <a:r>
              <a:rPr lang="en-US" dirty="0" err="1"/>
              <a:t>fields,Visualforce</a:t>
            </a:r>
            <a:r>
              <a:rPr lang="en-US" dirty="0"/>
              <a:t> related lists, and custom links on detail and edit pages </a:t>
            </a:r>
            <a:endParaRPr lang="en-US" dirty="0" smtClean="0"/>
          </a:p>
          <a:p>
            <a:r>
              <a:rPr lang="en-US" dirty="0" smtClean="0"/>
              <a:t>Show </a:t>
            </a:r>
            <a:r>
              <a:rPr lang="en-US" dirty="0"/>
              <a:t>or hide standard and custom buttons on detail pages. </a:t>
            </a:r>
            <a:endParaRPr lang="en-US" dirty="0" smtClean="0"/>
          </a:p>
          <a:p>
            <a:r>
              <a:rPr lang="en-US" dirty="0" smtClean="0"/>
              <a:t>Set </a:t>
            </a:r>
            <a:r>
              <a:rPr lang="en-US" dirty="0"/>
              <a:t>which fields are visible, read only, or required on detail and edit pages. </a:t>
            </a:r>
            <a:endParaRPr lang="en-US" dirty="0" smtClean="0"/>
          </a:p>
          <a:p>
            <a:r>
              <a:rPr lang="en-US" dirty="0" smtClean="0"/>
              <a:t>In </a:t>
            </a:r>
            <a:r>
              <a:rPr lang="en-US" dirty="0" err="1"/>
              <a:t>Personal,Contact</a:t>
            </a:r>
            <a:r>
              <a:rPr lang="en-US" dirty="0"/>
              <a:t> </a:t>
            </a:r>
            <a:r>
              <a:rPr lang="en-US" dirty="0" err="1"/>
              <a:t>Manager,Group</a:t>
            </a:r>
            <a:r>
              <a:rPr lang="en-US" dirty="0"/>
              <a:t>, and Professional Editions, control which fields users can access in list views, </a:t>
            </a:r>
            <a:r>
              <a:rPr lang="en-US" dirty="0" err="1"/>
              <a:t>reports,Force.com</a:t>
            </a:r>
            <a:r>
              <a:rPr lang="en-US" dirty="0"/>
              <a:t> Connect Offline, and when synchronizing data. </a:t>
            </a:r>
            <a:endParaRPr lang="en-US" dirty="0" smtClean="0"/>
          </a:p>
          <a:p>
            <a:r>
              <a:rPr lang="en-US" dirty="0" smtClean="0"/>
              <a:t>Control </a:t>
            </a:r>
            <a:r>
              <a:rPr lang="en-US" dirty="0"/>
              <a:t>the fields displayed on portal objects in the Customer Portal.</a:t>
            </a:r>
          </a:p>
          <a:p>
            <a:endParaRPr lang="en-US" dirty="0"/>
          </a:p>
        </p:txBody>
      </p:sp>
      <p:sp>
        <p:nvSpPr>
          <p:cNvPr id="3" name="Title 2"/>
          <p:cNvSpPr>
            <a:spLocks noGrp="1"/>
          </p:cNvSpPr>
          <p:nvPr>
            <p:ph type="title"/>
          </p:nvPr>
        </p:nvSpPr>
        <p:spPr/>
        <p:txBody>
          <a:bodyPr/>
          <a:lstStyle/>
          <a:p>
            <a:r>
              <a:rPr lang="en-US" altLang="en-US" dirty="0"/>
              <a:t>Page Layouts</a:t>
            </a:r>
            <a:endParaRPr lang="en-US" dirty="0"/>
          </a:p>
        </p:txBody>
      </p:sp>
    </p:spTree>
    <p:extLst>
      <p:ext uri="{BB962C8B-B14F-4D97-AF65-F5344CB8AC3E}">
        <p14:creationId xmlns:p14="http://schemas.microsoft.com/office/powerpoint/2010/main" val="283851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Warehouse Scenario</a:t>
            </a:r>
            <a:endParaRPr lang="en-US" dirty="0"/>
          </a:p>
        </p:txBody>
      </p:sp>
      <p:pic>
        <p:nvPicPr>
          <p:cNvPr id="4" name="Picture 3"/>
          <p:cNvPicPr>
            <a:picLocks noChangeAspect="1"/>
          </p:cNvPicPr>
          <p:nvPr/>
        </p:nvPicPr>
        <p:blipFill>
          <a:blip r:embed="rId2"/>
          <a:stretch>
            <a:fillRect/>
          </a:stretch>
        </p:blipFill>
        <p:spPr>
          <a:xfrm>
            <a:off x="457200" y="1295400"/>
            <a:ext cx="8382000" cy="4191000"/>
          </a:xfrm>
          <a:prstGeom prst="rect">
            <a:avLst/>
          </a:prstGeom>
        </p:spPr>
      </p:pic>
    </p:spTree>
    <p:extLst>
      <p:ext uri="{BB962C8B-B14F-4D97-AF65-F5344CB8AC3E}">
        <p14:creationId xmlns:p14="http://schemas.microsoft.com/office/powerpoint/2010/main" val="2476910947"/>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219200"/>
            <a:ext cx="8229600" cy="4525963"/>
          </a:xfrm>
        </p:spPr>
        <p:txBody>
          <a:bodyPr/>
          <a:lstStyle/>
          <a:p>
            <a:r>
              <a:rPr lang="en-US" dirty="0"/>
              <a:t>The editor has upper and lower sections. The upper section is a retractable toolbox called the palette. The lower section is the preview pane. </a:t>
            </a:r>
          </a:p>
        </p:txBody>
      </p:sp>
      <p:sp>
        <p:nvSpPr>
          <p:cNvPr id="3" name="Title 2"/>
          <p:cNvSpPr>
            <a:spLocks noGrp="1"/>
          </p:cNvSpPr>
          <p:nvPr>
            <p:ph type="title"/>
          </p:nvPr>
        </p:nvSpPr>
        <p:spPr/>
        <p:txBody>
          <a:bodyPr/>
          <a:lstStyle/>
          <a:p>
            <a:r>
              <a:rPr lang="en-US" dirty="0"/>
              <a:t>Understand a Page Layout </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462" y="2438400"/>
            <a:ext cx="5715000" cy="4139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3930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en-US" smtClean="0"/>
              <a:t>Page Layouts</a:t>
            </a:r>
          </a:p>
        </p:txBody>
      </p:sp>
      <p:sp>
        <p:nvSpPr>
          <p:cNvPr id="62467" name="Text Placeholder 2"/>
          <p:cNvSpPr>
            <a:spLocks noGrp="1"/>
          </p:cNvSpPr>
          <p:nvPr>
            <p:ph idx="1"/>
          </p:nvPr>
        </p:nvSpPr>
        <p:spPr>
          <a:xfrm>
            <a:off x="152400" y="1081088"/>
            <a:ext cx="8382000" cy="5486400"/>
          </a:xfrm>
        </p:spPr>
        <p:txBody>
          <a:bodyPr/>
          <a:lstStyle/>
          <a:p>
            <a:pPr eaLnBrk="1" hangingPunct="1"/>
            <a:r>
              <a:rPr lang="en-US" altLang="en-US" sz="2200" dirty="0" smtClean="0">
                <a:sym typeface="Wingdings" panose="05000000000000000000" pitchFamily="2" charset="2"/>
              </a:rPr>
              <a:t>User can Query and Add / Remove an identified item in page layout</a:t>
            </a:r>
          </a:p>
          <a:p>
            <a:pPr eaLnBrk="1" hangingPunct="1"/>
            <a:r>
              <a:rPr lang="en-US" altLang="en-US" sz="2200" dirty="0" smtClean="0">
                <a:sym typeface="Wingdings" panose="05000000000000000000" pitchFamily="2" charset="2"/>
              </a:rPr>
              <a:t>User can drag and drop a selected item in page layout</a:t>
            </a:r>
          </a:p>
          <a:p>
            <a:pPr eaLnBrk="1" hangingPunct="1"/>
            <a:endParaRPr lang="en-US" altLang="en-US" sz="2200" dirty="0" smtClean="0">
              <a:sym typeface="Wingdings" panose="05000000000000000000" pitchFamily="2" charset="2"/>
            </a:endParaRPr>
          </a:p>
          <a:p>
            <a:pPr lvl="1" eaLnBrk="1" hangingPunct="1"/>
            <a:endParaRPr lang="en-US" altLang="en-US" sz="2200" dirty="0" smtClean="0"/>
          </a:p>
          <a:p>
            <a:pPr eaLnBrk="1" hangingPunct="1"/>
            <a:endParaRPr lang="en-US" altLang="en-US" sz="2200" dirty="0" smtClean="0"/>
          </a:p>
          <a:p>
            <a:pPr eaLnBrk="1" hangingPunct="1"/>
            <a:endParaRPr lang="en-US" altLang="en-US" sz="2200" dirty="0" smtClean="0"/>
          </a:p>
          <a:p>
            <a:pPr eaLnBrk="1" hangingPunct="1"/>
            <a:endParaRPr lang="en-US" altLang="en-US" sz="2200" dirty="0" smtClean="0"/>
          </a:p>
          <a:p>
            <a:pPr lvl="1" eaLnBrk="1" hangingPunct="1">
              <a:buFont typeface="Wingdings" panose="05000000000000000000" pitchFamily="2" charset="2"/>
              <a:buNone/>
            </a:pPr>
            <a:endParaRPr lang="en-US" altLang="en-US" sz="2200" dirty="0" smtClean="0"/>
          </a:p>
        </p:txBody>
      </p:sp>
      <p:pic>
        <p:nvPicPr>
          <p:cNvPr id="4" name="Picture 2"/>
          <p:cNvPicPr>
            <a:picLocks noChangeAspect="1" noChangeArrowheads="1"/>
          </p:cNvPicPr>
          <p:nvPr/>
        </p:nvPicPr>
        <p:blipFill>
          <a:blip r:embed="rId2"/>
          <a:srcRect/>
          <a:stretch>
            <a:fillRect/>
          </a:stretch>
        </p:blipFill>
        <p:spPr bwMode="auto">
          <a:xfrm>
            <a:off x="609600" y="2286000"/>
            <a:ext cx="7924800" cy="2441575"/>
          </a:xfrm>
          <a:prstGeom prst="rect">
            <a:avLst/>
          </a:prstGeom>
          <a:noFill/>
          <a:ln w="9525">
            <a:solidFill>
              <a:schemeClr val="accent2">
                <a:lumMod val="75000"/>
              </a:schemeClr>
            </a:solid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1143000" y="4800600"/>
            <a:ext cx="7227888" cy="1524000"/>
          </a:xfrm>
          <a:prstGeom prst="rect">
            <a:avLst/>
          </a:prstGeom>
          <a:noFill/>
          <a:ln w="9525">
            <a:solidFill>
              <a:schemeClr val="accent2">
                <a:lumMod val="75000"/>
              </a:schemeClr>
            </a:solidFill>
            <a:miter lim="800000"/>
            <a:headEnd/>
            <a:tailEnd/>
          </a:ln>
          <a:effectLst/>
        </p:spPr>
      </p:pic>
    </p:spTree>
    <p:extLst>
      <p:ext uri="{BB962C8B-B14F-4D97-AF65-F5344CB8AC3E}">
        <p14:creationId xmlns:p14="http://schemas.microsoft.com/office/powerpoint/2010/main" val="4061276535"/>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altLang="en-US" smtClean="0"/>
              <a:t>Page Layouts - Steps</a:t>
            </a:r>
          </a:p>
        </p:txBody>
      </p:sp>
      <p:sp>
        <p:nvSpPr>
          <p:cNvPr id="63491" name="Content Placeholder 2"/>
          <p:cNvSpPr>
            <a:spLocks noGrp="1"/>
          </p:cNvSpPr>
          <p:nvPr>
            <p:ph idx="1"/>
          </p:nvPr>
        </p:nvSpPr>
        <p:spPr>
          <a:xfrm>
            <a:off x="152400" y="1049953"/>
            <a:ext cx="8382000" cy="2769989"/>
          </a:xfrm>
        </p:spPr>
        <p:txBody>
          <a:bodyPr>
            <a:normAutofit fontScale="62500" lnSpcReduction="20000"/>
          </a:bodyPr>
          <a:lstStyle/>
          <a:p>
            <a:pPr eaLnBrk="1" hangingPunct="1"/>
            <a:r>
              <a:rPr lang="en-US" altLang="en-US" dirty="0" smtClean="0"/>
              <a:t>1. Click on Edit or Create new Page Layout</a:t>
            </a:r>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r>
              <a:rPr lang="en-US" altLang="en-US" dirty="0" smtClean="0"/>
              <a:t>2. Provide require details		3. Drag and drop fields in section</a:t>
            </a:r>
          </a:p>
          <a:p>
            <a:pPr eaLnBrk="1" hangingPunct="1"/>
            <a:endParaRPr lang="en-US" altLang="en-US" dirty="0" smtClean="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6"/>
            <a:ext cx="6313487" cy="165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637253"/>
            <a:ext cx="4038600" cy="2514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6" y="3661938"/>
            <a:ext cx="3963988" cy="2784475"/>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795859"/>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altLang="en-US" smtClean="0"/>
              <a:t>Page Layouts - Steps</a:t>
            </a:r>
          </a:p>
        </p:txBody>
      </p:sp>
      <p:sp>
        <p:nvSpPr>
          <p:cNvPr id="64515" name="Content Placeholder 2"/>
          <p:cNvSpPr>
            <a:spLocks noGrp="1"/>
          </p:cNvSpPr>
          <p:nvPr>
            <p:ph idx="1"/>
          </p:nvPr>
        </p:nvSpPr>
        <p:spPr>
          <a:xfrm>
            <a:off x="381000" y="1270697"/>
            <a:ext cx="8212137" cy="4708981"/>
          </a:xfrm>
        </p:spPr>
        <p:txBody>
          <a:bodyPr>
            <a:normAutofit fontScale="62500" lnSpcReduction="20000"/>
          </a:bodyPr>
          <a:lstStyle/>
          <a:p>
            <a:pPr eaLnBrk="1" hangingPunct="1"/>
            <a:r>
              <a:rPr lang="en-US" altLang="en-US" dirty="0" smtClean="0"/>
              <a:t>4. Preview your work done as a specific user</a:t>
            </a:r>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r>
              <a:rPr lang="en-US" altLang="en-US" dirty="0" smtClean="0"/>
              <a:t>5. Save your work done</a:t>
            </a:r>
          </a:p>
        </p:txBody>
      </p:sp>
      <p:pic>
        <p:nvPicPr>
          <p:cNvPr id="645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39212"/>
            <a:ext cx="8253413"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9534873"/>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mtClean="0"/>
              <a:t>Page Layouts - Steps</a:t>
            </a:r>
          </a:p>
        </p:txBody>
      </p:sp>
      <p:sp>
        <p:nvSpPr>
          <p:cNvPr id="3" name="Content Placeholder 2"/>
          <p:cNvSpPr>
            <a:spLocks noGrp="1"/>
          </p:cNvSpPr>
          <p:nvPr>
            <p:ph idx="1"/>
          </p:nvPr>
        </p:nvSpPr>
        <p:spPr>
          <a:xfrm>
            <a:off x="468313" y="1166095"/>
            <a:ext cx="8212137" cy="3877985"/>
          </a:xfrm>
        </p:spPr>
        <p:txBody>
          <a:bodyPr>
            <a:normAutofit fontScale="70000" lnSpcReduction="20000"/>
          </a:bodyPr>
          <a:lstStyle/>
          <a:p>
            <a:pPr eaLnBrk="1" hangingPunct="1">
              <a:defRPr/>
            </a:pPr>
            <a:r>
              <a:rPr lang="en-US" dirty="0" smtClean="0"/>
              <a:t>6. Now assign this layout to user, by clicking on Page Layout Assignment button</a:t>
            </a:r>
          </a:p>
          <a:p>
            <a:pPr eaLnBrk="1" hangingPunct="1">
              <a:defRPr/>
            </a:pPr>
            <a:endParaRPr lang="en-US" dirty="0"/>
          </a:p>
          <a:p>
            <a:pPr eaLnBrk="1" hangingPunct="1">
              <a:defRPr/>
            </a:pPr>
            <a:endParaRPr lang="en-US" dirty="0" smtClean="0"/>
          </a:p>
          <a:p>
            <a:pPr eaLnBrk="1" hangingPunct="1">
              <a:defRPr/>
            </a:pPr>
            <a:endParaRPr lang="en-US" dirty="0"/>
          </a:p>
          <a:p>
            <a:pPr eaLnBrk="1" hangingPunct="1">
              <a:defRPr/>
            </a:pPr>
            <a:endParaRPr lang="en-US" dirty="0" smtClean="0"/>
          </a:p>
          <a:p>
            <a:pPr eaLnBrk="1" hangingPunct="1">
              <a:defRPr/>
            </a:pPr>
            <a:endParaRPr lang="en-US" dirty="0"/>
          </a:p>
          <a:p>
            <a:pPr eaLnBrk="1" hangingPunct="1">
              <a:defRPr/>
            </a:pPr>
            <a:endParaRPr lang="en-US" dirty="0" smtClean="0"/>
          </a:p>
          <a:p>
            <a:pPr eaLnBrk="1" hangingPunct="1">
              <a:defRPr/>
            </a:pPr>
            <a:endParaRPr lang="en-US" dirty="0" smtClean="0"/>
          </a:p>
          <a:p>
            <a:pPr eaLnBrk="1" hangingPunct="1">
              <a:defRPr/>
            </a:pPr>
            <a:endParaRPr lang="en-US" dirty="0"/>
          </a:p>
          <a:p>
            <a:pPr eaLnBrk="1" hangingPunct="1">
              <a:defRPr/>
            </a:pPr>
            <a:r>
              <a:rPr lang="en-US" dirty="0" smtClean="0"/>
              <a:t>7. Click on Edit Assignment </a:t>
            </a:r>
          </a:p>
          <a:p>
            <a:pPr marL="0" indent="0" eaLnBrk="1" hangingPunct="1">
              <a:buFont typeface="Wingdings 3" panose="05040102010807070707" pitchFamily="18" charset="2"/>
              <a:buNone/>
              <a:defRPr/>
            </a:pPr>
            <a:r>
              <a:rPr lang="en-US" dirty="0"/>
              <a:t> </a:t>
            </a:r>
            <a:r>
              <a:rPr lang="en-US" dirty="0" smtClean="0"/>
              <a:t>       to assign profile to </a:t>
            </a:r>
          </a:p>
          <a:p>
            <a:pPr marL="0" indent="0" eaLnBrk="1" hangingPunct="1">
              <a:buFont typeface="Wingdings 3" panose="05040102010807070707" pitchFamily="18" charset="2"/>
              <a:buNone/>
              <a:defRPr/>
            </a:pPr>
            <a:r>
              <a:rPr lang="en-US" dirty="0" smtClean="0"/>
              <a:t>        appropriate pages </a:t>
            </a:r>
          </a:p>
          <a:p>
            <a:pPr eaLnBrk="1" hangingPunct="1">
              <a:defRPr/>
            </a:pPr>
            <a:endParaRPr 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01849"/>
            <a:ext cx="7467600" cy="20271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1" name="Rectangle 71"/>
          <p:cNvSpPr>
            <a:spLocks noChangeArrowheads="1"/>
          </p:cNvSpPr>
          <p:nvPr/>
        </p:nvSpPr>
        <p:spPr bwMode="auto">
          <a:xfrm>
            <a:off x="3867150" y="2514600"/>
            <a:ext cx="1181100" cy="127000"/>
          </a:xfrm>
          <a:prstGeom prst="rect">
            <a:avLst/>
          </a:prstGeom>
          <a:noFill/>
          <a:ln w="3810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algn="ctr" eaLnBrk="1" hangingPunct="1">
              <a:spcBef>
                <a:spcPct val="0"/>
              </a:spcBef>
              <a:buClrTx/>
              <a:buFontTx/>
              <a:buNone/>
            </a:pPr>
            <a:endParaRPr lang="en-US" altLang="en-US" sz="1800">
              <a:solidFill>
                <a:srgbClr val="CC3300"/>
              </a:solidFill>
            </a:endParaRPr>
          </a:p>
        </p:txBody>
      </p:sp>
      <p:pic>
        <p:nvPicPr>
          <p:cNvPr id="655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76600"/>
            <a:ext cx="4583113" cy="3433763"/>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3" name="Rectangle 71"/>
          <p:cNvSpPr>
            <a:spLocks noChangeArrowheads="1"/>
          </p:cNvSpPr>
          <p:nvPr/>
        </p:nvSpPr>
        <p:spPr bwMode="auto">
          <a:xfrm>
            <a:off x="6642100" y="3886200"/>
            <a:ext cx="749300" cy="144463"/>
          </a:xfrm>
          <a:prstGeom prst="rect">
            <a:avLst/>
          </a:prstGeom>
          <a:noFill/>
          <a:ln w="3810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algn="ctr" eaLnBrk="1" hangingPunct="1">
              <a:spcBef>
                <a:spcPct val="0"/>
              </a:spcBef>
              <a:buClrTx/>
              <a:buFontTx/>
              <a:buNone/>
            </a:pPr>
            <a:endParaRPr lang="en-US" altLang="en-US" sz="1800">
              <a:solidFill>
                <a:srgbClr val="CC3300"/>
              </a:solidFill>
            </a:endParaRPr>
          </a:p>
        </p:txBody>
      </p:sp>
    </p:spTree>
    <p:extLst>
      <p:ext uri="{BB962C8B-B14F-4D97-AF65-F5344CB8AC3E}">
        <p14:creationId xmlns:p14="http://schemas.microsoft.com/office/powerpoint/2010/main" val="1357726042"/>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ltLang="en-US" smtClean="0"/>
              <a:t>Page Layouts - Steps</a:t>
            </a:r>
          </a:p>
        </p:txBody>
      </p:sp>
      <p:sp>
        <p:nvSpPr>
          <p:cNvPr id="66563" name="Content Placeholder 2"/>
          <p:cNvSpPr>
            <a:spLocks noGrp="1"/>
          </p:cNvSpPr>
          <p:nvPr>
            <p:ph idx="1"/>
          </p:nvPr>
        </p:nvSpPr>
        <p:spPr>
          <a:xfrm>
            <a:off x="468312" y="1219200"/>
            <a:ext cx="8212137" cy="1384995"/>
          </a:xfrm>
        </p:spPr>
        <p:txBody>
          <a:bodyPr>
            <a:normAutofit fontScale="92500" lnSpcReduction="20000"/>
          </a:bodyPr>
          <a:lstStyle/>
          <a:p>
            <a:pPr eaLnBrk="1" hangingPunct="1"/>
            <a:r>
              <a:rPr lang="en-US" altLang="en-US" smtClean="0"/>
              <a:t>8. Select 1</a:t>
            </a:r>
            <a:r>
              <a:rPr lang="en-US" altLang="en-US" baseline="30000" smtClean="0"/>
              <a:t>st</a:t>
            </a:r>
            <a:r>
              <a:rPr lang="en-US" altLang="en-US" smtClean="0"/>
              <a:t> and last record by pressing shift key which selects all records</a:t>
            </a:r>
          </a:p>
          <a:p>
            <a:pPr eaLnBrk="1" hangingPunct="1"/>
            <a:r>
              <a:rPr lang="en-US" altLang="en-US" smtClean="0"/>
              <a:t>9. Select Page Layout To use and click on Save for assignment</a:t>
            </a:r>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590800"/>
            <a:ext cx="6935788" cy="4086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046605"/>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ltLang="en-US" smtClean="0"/>
              <a:t>Page Layouts - Steps</a:t>
            </a:r>
          </a:p>
        </p:txBody>
      </p:sp>
      <p:sp>
        <p:nvSpPr>
          <p:cNvPr id="82947" name="Content Placeholder 2"/>
          <p:cNvSpPr>
            <a:spLocks noGrp="1"/>
          </p:cNvSpPr>
          <p:nvPr>
            <p:ph idx="1"/>
          </p:nvPr>
        </p:nvSpPr>
        <p:spPr>
          <a:xfrm>
            <a:off x="427831" y="1295400"/>
            <a:ext cx="8212137" cy="4876800"/>
          </a:xfrm>
        </p:spPr>
        <p:txBody>
          <a:bodyPr>
            <a:normAutofit fontScale="77500" lnSpcReduction="20000"/>
          </a:bodyPr>
          <a:lstStyle/>
          <a:p>
            <a:pPr eaLnBrk="1" hangingPunct="1">
              <a:defRPr/>
            </a:pPr>
            <a:r>
              <a:rPr lang="en-US" dirty="0" smtClean="0"/>
              <a:t>10. Verify your changes, by selecting account from All Accounts view</a:t>
            </a:r>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sz="2000" dirty="0" smtClean="0">
              <a:solidFill>
                <a:srgbClr val="FF0000"/>
              </a:solidFill>
            </a:endParaRPr>
          </a:p>
          <a:p>
            <a:pPr eaLnBrk="1" hangingPunct="1">
              <a:defRPr/>
            </a:pPr>
            <a:endParaRPr lang="en-US" sz="2000" dirty="0" smtClean="0">
              <a:solidFill>
                <a:srgbClr val="FF0000"/>
              </a:solidFill>
            </a:endParaRPr>
          </a:p>
          <a:p>
            <a:pPr eaLnBrk="1" hangingPunct="1">
              <a:defRPr/>
            </a:pPr>
            <a:endParaRPr lang="en-US" sz="2000" dirty="0">
              <a:solidFill>
                <a:srgbClr val="FF0000"/>
              </a:solidFill>
            </a:endParaRPr>
          </a:p>
          <a:p>
            <a:pPr eaLnBrk="1" hangingPunct="1">
              <a:defRPr/>
            </a:pPr>
            <a:endParaRPr lang="en-US" sz="2000" dirty="0" smtClean="0">
              <a:solidFill>
                <a:srgbClr val="FF0000"/>
              </a:solidFill>
            </a:endParaRPr>
          </a:p>
          <a:p>
            <a:pPr eaLnBrk="1" hangingPunct="1">
              <a:defRPr/>
            </a:pPr>
            <a:r>
              <a:rPr lang="en-US" sz="2000" dirty="0" smtClean="0">
                <a:solidFill>
                  <a:srgbClr val="FF0000"/>
                </a:solidFill>
              </a:rPr>
              <a:t>Note: If you need to modify a field that has data associated with it, in most situation changing the Data Type custom field will result in data lost</a:t>
            </a:r>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solidFill>
                <a:srgbClr val="FF0000"/>
              </a:solidFill>
            </a:endParaRPr>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25600"/>
            <a:ext cx="6934200" cy="3651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9" name="Rectangle 71"/>
          <p:cNvSpPr>
            <a:spLocks noChangeArrowheads="1"/>
          </p:cNvSpPr>
          <p:nvPr/>
        </p:nvSpPr>
        <p:spPr bwMode="auto">
          <a:xfrm>
            <a:off x="1524000" y="2382838"/>
            <a:ext cx="3009900" cy="144462"/>
          </a:xfrm>
          <a:prstGeom prst="rect">
            <a:avLst/>
          </a:prstGeom>
          <a:noFill/>
          <a:ln w="3810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BF1313"/>
              </a:buClr>
              <a:buFont typeface="Wingdings 3" panose="05040102010807070707" pitchFamily="18" charset="2"/>
              <a:buChar char="Ì"/>
              <a:defRPr sz="2400">
                <a:solidFill>
                  <a:schemeClr val="tx1"/>
                </a:solidFill>
                <a:latin typeface="Arial" panose="020B0604020202020204" pitchFamily="34" charset="0"/>
              </a:defRPr>
            </a:lvl1pPr>
            <a:lvl2pPr marL="742950" indent="-285750" eaLnBrk="0" hangingPunct="0">
              <a:spcBef>
                <a:spcPct val="20000"/>
              </a:spcBef>
              <a:buClr>
                <a:srgbClr val="E63700"/>
              </a:buClr>
              <a:buFont typeface="Wingdings" panose="05000000000000000000" pitchFamily="2" charset="2"/>
              <a:buChar char="§"/>
              <a:defRPr sz="2000">
                <a:solidFill>
                  <a:schemeClr val="tx1"/>
                </a:solidFill>
                <a:latin typeface="Arial" panose="020B0604020202020204" pitchFamily="34" charset="0"/>
              </a:defRPr>
            </a:lvl2pPr>
            <a:lvl3pPr marL="1143000" indent="-228600" eaLnBrk="0" hangingPunct="0">
              <a:spcBef>
                <a:spcPct val="20000"/>
              </a:spcBef>
              <a:buClr>
                <a:schemeClr val="bg2"/>
              </a:buClr>
              <a:buChar char="•"/>
              <a:defRPr sz="2400">
                <a:solidFill>
                  <a:schemeClr val="tx1"/>
                </a:solidFill>
                <a:latin typeface="Arial" panose="020B0604020202020204" pitchFamily="34" charset="0"/>
              </a:defRPr>
            </a:lvl3pPr>
            <a:lvl4pPr marL="16002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4pPr>
            <a:lvl5pPr marL="2057400" indent="-228600" eaLnBrk="0" hangingPunct="0">
              <a:spcBef>
                <a:spcPct val="20000"/>
              </a:spcBef>
              <a:buClr>
                <a:schemeClr val="bg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Arial" panose="020B0604020202020204" pitchFamily="34" charset="0"/>
              <a:buChar char="»"/>
              <a:defRPr sz="1600">
                <a:solidFill>
                  <a:schemeClr val="tx1"/>
                </a:solidFill>
                <a:latin typeface="Arial" panose="020B0604020202020204" pitchFamily="34" charset="0"/>
              </a:defRPr>
            </a:lvl9pPr>
          </a:lstStyle>
          <a:p>
            <a:pPr algn="ctr" eaLnBrk="1" hangingPunct="1">
              <a:spcBef>
                <a:spcPct val="0"/>
              </a:spcBef>
              <a:buClrTx/>
              <a:buFontTx/>
              <a:buNone/>
            </a:pPr>
            <a:endParaRPr lang="en-US" altLang="en-US" sz="1800">
              <a:solidFill>
                <a:srgbClr val="CC3300"/>
              </a:solidFill>
            </a:endParaRPr>
          </a:p>
        </p:txBody>
      </p:sp>
    </p:spTree>
    <p:extLst>
      <p:ext uri="{BB962C8B-B14F-4D97-AF65-F5344CB8AC3E}">
        <p14:creationId xmlns:p14="http://schemas.microsoft.com/office/powerpoint/2010/main" val="1242889781"/>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Requirement </a:t>
            </a:r>
            <a:r>
              <a:rPr lang="en-US" dirty="0"/>
              <a:t>: </a:t>
            </a:r>
            <a:r>
              <a:rPr lang="en-US" dirty="0" smtClean="0"/>
              <a:t>Create </a:t>
            </a:r>
            <a:r>
              <a:rPr lang="en-US" dirty="0"/>
              <a:t>a custom view that only shows invoices with a status of Closed.</a:t>
            </a:r>
          </a:p>
        </p:txBody>
      </p:sp>
      <p:sp>
        <p:nvSpPr>
          <p:cNvPr id="3" name="Title 2"/>
          <p:cNvSpPr>
            <a:spLocks noGrp="1"/>
          </p:cNvSpPr>
          <p:nvPr>
            <p:ph type="title"/>
          </p:nvPr>
        </p:nvSpPr>
        <p:spPr/>
        <p:txBody>
          <a:bodyPr>
            <a:normAutofit fontScale="90000"/>
          </a:bodyPr>
          <a:lstStyle/>
          <a:p>
            <a:r>
              <a:rPr lang="en-US" altLang="en-US" dirty="0"/>
              <a:t>Scenario </a:t>
            </a:r>
            <a:r>
              <a:rPr lang="en-US" altLang="en-US" dirty="0" smtClean="0"/>
              <a:t>5: </a:t>
            </a:r>
            <a:r>
              <a:rPr lang="en-US" dirty="0" smtClean="0"/>
              <a:t>CUSTOMIZE </a:t>
            </a:r>
            <a:r>
              <a:rPr lang="en-US" dirty="0"/>
              <a:t>A USER INTERFACE</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571749"/>
            <a:ext cx="7086600" cy="205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7268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Requirement : Rearrange Fields on a Invoice Page Layout &amp; Add ‘Merchandise’ and ‘Quantity’ Fields to the Related List (Line Item)</a:t>
            </a:r>
          </a:p>
        </p:txBody>
      </p:sp>
      <p:sp>
        <p:nvSpPr>
          <p:cNvPr id="3" name="Title 2"/>
          <p:cNvSpPr>
            <a:spLocks noGrp="1"/>
          </p:cNvSpPr>
          <p:nvPr>
            <p:ph type="title"/>
          </p:nvPr>
        </p:nvSpPr>
        <p:spPr/>
        <p:txBody>
          <a:bodyPr>
            <a:normAutofit fontScale="90000"/>
          </a:bodyPr>
          <a:lstStyle/>
          <a:p>
            <a:r>
              <a:rPr lang="en-US" altLang="en-US" dirty="0"/>
              <a:t>Scenario </a:t>
            </a:r>
            <a:r>
              <a:rPr lang="en-US" altLang="en-US" dirty="0" smtClean="0"/>
              <a:t>6: </a:t>
            </a:r>
            <a:r>
              <a:rPr lang="en-US" dirty="0"/>
              <a:t>Modify a Page Layout</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77" y="2438400"/>
            <a:ext cx="4038599"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26" y="3429000"/>
            <a:ext cx="4905374"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43200" y="3571702"/>
            <a:ext cx="12192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6800" y="4800600"/>
            <a:ext cx="1600200" cy="1524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7000" y="6019800"/>
            <a:ext cx="2514600" cy="1524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5561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you are in the Warehouse app, notice the Recent Items sidebar. Specifically, move over a recent invoice and notice that you get a mini page popup that previews the invoice information</a:t>
            </a:r>
          </a:p>
        </p:txBody>
      </p:sp>
      <p:sp>
        <p:nvSpPr>
          <p:cNvPr id="3" name="Title 2"/>
          <p:cNvSpPr>
            <a:spLocks noGrp="1"/>
          </p:cNvSpPr>
          <p:nvPr>
            <p:ph type="title"/>
          </p:nvPr>
        </p:nvSpPr>
        <p:spPr/>
        <p:txBody>
          <a:bodyPr>
            <a:normAutofit fontScale="90000"/>
          </a:bodyPr>
          <a:lstStyle/>
          <a:p>
            <a:r>
              <a:rPr lang="en-US" altLang="en-US" dirty="0"/>
              <a:t>Scenario </a:t>
            </a:r>
            <a:r>
              <a:rPr lang="en-US" altLang="en-US" dirty="0" smtClean="0"/>
              <a:t>7: </a:t>
            </a:r>
            <a:r>
              <a:rPr lang="en-US" dirty="0"/>
              <a:t>Edit a Mini Page Layout</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84459"/>
            <a:ext cx="5001963" cy="144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029201"/>
            <a:ext cx="4945050"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876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4"/>
          <p:cNvSpPr>
            <a:spLocks noGrp="1"/>
          </p:cNvSpPr>
          <p:nvPr>
            <p:ph sz="half" idx="1"/>
          </p:nvPr>
        </p:nvSpPr>
        <p:spPr>
          <a:xfrm>
            <a:off x="328497" y="1066800"/>
            <a:ext cx="8458200" cy="4800600"/>
          </a:xfrm>
        </p:spPr>
        <p:txBody>
          <a:bodyPr/>
          <a:lstStyle/>
          <a:p>
            <a:pPr marL="342900" lvl="1" indent="-342900">
              <a:buClr>
                <a:srgbClr val="BF1313"/>
              </a:buClr>
              <a:buFont typeface="Wingdings 3" panose="05040102010807070707" pitchFamily="18" charset="2"/>
              <a:buChar char="Ì"/>
            </a:pPr>
            <a:endParaRPr lang="en-US" altLang="en-US" sz="2000" dirty="0" smtClean="0"/>
          </a:p>
          <a:p>
            <a:pPr marL="342900" lvl="1" indent="-342900">
              <a:buClr>
                <a:srgbClr val="BF1313"/>
              </a:buClr>
              <a:buFont typeface="Wingdings 3" panose="05040102010807070707" pitchFamily="18" charset="2"/>
              <a:buChar char="Ì"/>
            </a:pPr>
            <a:r>
              <a:rPr lang="en-US" altLang="en-US" sz="2000" dirty="0"/>
              <a:t>Depending on your organization settings, you’ll access the Setup area in one of two ways. Look at the header at the top of the page. </a:t>
            </a:r>
            <a:endParaRPr lang="en-US" altLang="en-US" sz="2000" dirty="0" smtClean="0"/>
          </a:p>
          <a:p>
            <a:pPr marL="580644" lvl="2" indent="-342900">
              <a:buClr>
                <a:srgbClr val="BF1313"/>
              </a:buClr>
              <a:buFont typeface="Wingdings 3" panose="05040102010807070707" pitchFamily="18" charset="2"/>
              <a:buChar char="Ì"/>
            </a:pPr>
            <a:r>
              <a:rPr lang="en-US" altLang="en-US" sz="1600" dirty="0" smtClean="0"/>
              <a:t>If </a:t>
            </a:r>
            <a:r>
              <a:rPr lang="en-US" altLang="en-US" sz="1600" dirty="0"/>
              <a:t>you see Setup in the header, click it.</a:t>
            </a:r>
          </a:p>
          <a:p>
            <a:pPr marL="342900" lvl="1" indent="-342900">
              <a:buClr>
                <a:srgbClr val="BF1313"/>
              </a:buClr>
              <a:buFont typeface="Wingdings 3" panose="05040102010807070707" pitchFamily="18" charset="2"/>
              <a:buChar char="Ì"/>
            </a:pPr>
            <a:endParaRPr lang="en-US" altLang="en-US" dirty="0" smtClean="0"/>
          </a:p>
          <a:p>
            <a:endParaRPr lang="en-US" altLang="en-US" sz="2000" dirty="0" smtClean="0"/>
          </a:p>
        </p:txBody>
      </p:sp>
      <p:sp>
        <p:nvSpPr>
          <p:cNvPr id="20482" name="Title 3"/>
          <p:cNvSpPr>
            <a:spLocks noGrp="1"/>
          </p:cNvSpPr>
          <p:nvPr>
            <p:ph type="title"/>
          </p:nvPr>
        </p:nvSpPr>
        <p:spPr/>
        <p:txBody>
          <a:bodyPr>
            <a:normAutofit fontScale="90000"/>
          </a:bodyPr>
          <a:lstStyle/>
          <a:p>
            <a:r>
              <a:rPr lang="en-US" altLang="en-US" dirty="0"/>
              <a:t> Create a Warehouse Custom App </a:t>
            </a:r>
            <a:endParaRPr lang="en-US" altLang="en-US" dirty="0" smtClean="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971800"/>
            <a:ext cx="827942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940222"/>
      </p:ext>
    </p:extLst>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439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a:t>
            </a:r>
            <a:r>
              <a:rPr lang="en-US" dirty="0"/>
              <a:t>object with a hundred fields might be difficult to use on a phone. </a:t>
            </a:r>
            <a:r>
              <a:rPr lang="en-US" dirty="0" smtClean="0"/>
              <a:t>We need to create </a:t>
            </a:r>
            <a:r>
              <a:rPr lang="en-US" dirty="0"/>
              <a:t>a mobile-specific page layout. </a:t>
            </a:r>
            <a:r>
              <a:rPr lang="en-US" dirty="0" smtClean="0"/>
              <a:t>A </a:t>
            </a:r>
            <a:r>
              <a:rPr lang="en-US" dirty="0"/>
              <a:t>mobile-optimized layout can be assigned to different roles, so that people who primarily use a phone get the mobile version, while desktop-only users get the standard version. </a:t>
            </a:r>
          </a:p>
        </p:txBody>
      </p:sp>
      <p:sp>
        <p:nvSpPr>
          <p:cNvPr id="3" name="Title 2"/>
          <p:cNvSpPr>
            <a:spLocks noGrp="1"/>
          </p:cNvSpPr>
          <p:nvPr>
            <p:ph type="title"/>
          </p:nvPr>
        </p:nvSpPr>
        <p:spPr/>
        <p:txBody>
          <a:bodyPr>
            <a:normAutofit fontScale="90000"/>
          </a:bodyPr>
          <a:lstStyle/>
          <a:p>
            <a:r>
              <a:rPr lang="en-US" dirty="0"/>
              <a:t>Customize a Layout for Mobile </a:t>
            </a:r>
            <a:r>
              <a:rPr lang="en-US" dirty="0" smtClean="0"/>
              <a:t>Access</a:t>
            </a:r>
            <a:endParaRPr lang="en-US" dirty="0"/>
          </a:p>
        </p:txBody>
      </p:sp>
    </p:spTree>
    <p:extLst>
      <p:ext uri="{BB962C8B-B14F-4D97-AF65-F5344CB8AC3E}">
        <p14:creationId xmlns:p14="http://schemas.microsoft.com/office/powerpoint/2010/main" val="22854786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Salesforce1 uses compact layouts to display a record's key fields at a glance. </a:t>
            </a:r>
          </a:p>
          <a:p>
            <a:endParaRPr lang="en-US" dirty="0"/>
          </a:p>
        </p:txBody>
      </p:sp>
      <p:sp>
        <p:nvSpPr>
          <p:cNvPr id="3" name="Title 2"/>
          <p:cNvSpPr>
            <a:spLocks noGrp="1"/>
          </p:cNvSpPr>
          <p:nvPr>
            <p:ph type="title"/>
          </p:nvPr>
        </p:nvSpPr>
        <p:spPr/>
        <p:txBody>
          <a:bodyPr/>
          <a:lstStyle/>
          <a:p>
            <a:r>
              <a:rPr lang="en-US" dirty="0"/>
              <a:t>Create a compact layout</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62200"/>
            <a:ext cx="4953000" cy="2756217"/>
          </a:xfrm>
          <a:prstGeom prst="rect">
            <a:avLst/>
          </a:prstGeom>
          <a:noFill/>
          <a:ln w="9525">
            <a:solidFill>
              <a:schemeClr val="tx1"/>
            </a:solid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209800"/>
            <a:ext cx="2683510" cy="4566285"/>
          </a:xfrm>
          <a:prstGeom prst="rect">
            <a:avLst/>
          </a:prstGeom>
          <a:noFill/>
          <a:ln w="9525">
            <a:solidFill>
              <a:schemeClr val="tx1"/>
            </a:solid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0957" y="5410200"/>
            <a:ext cx="5937885" cy="836930"/>
          </a:xfrm>
          <a:prstGeom prst="rect">
            <a:avLst/>
          </a:prstGeom>
          <a:noFill/>
          <a:ln w="9525">
            <a:solidFill>
              <a:schemeClr val="tx1"/>
            </a:solidFill>
          </a:ln>
        </p:spPr>
      </p:pic>
      <p:sp>
        <p:nvSpPr>
          <p:cNvPr id="7" name="Rectangle 6"/>
          <p:cNvSpPr/>
          <p:nvPr/>
        </p:nvSpPr>
        <p:spPr>
          <a:xfrm>
            <a:off x="4114800" y="2514600"/>
            <a:ext cx="1143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Step 1</a:t>
            </a:r>
            <a:endParaRPr lang="en-US" dirty="0">
              <a:solidFill>
                <a:schemeClr val="accent4"/>
              </a:solidFill>
            </a:endParaRPr>
          </a:p>
        </p:txBody>
      </p:sp>
      <p:sp>
        <p:nvSpPr>
          <p:cNvPr id="8" name="Rectangle 7"/>
          <p:cNvSpPr/>
          <p:nvPr/>
        </p:nvSpPr>
        <p:spPr>
          <a:xfrm>
            <a:off x="4749421" y="5388591"/>
            <a:ext cx="1143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Step 2</a:t>
            </a:r>
            <a:endParaRPr lang="en-US" dirty="0">
              <a:solidFill>
                <a:schemeClr val="accent4"/>
              </a:solidFill>
            </a:endParaRPr>
          </a:p>
        </p:txBody>
      </p:sp>
      <p:sp>
        <p:nvSpPr>
          <p:cNvPr id="9" name="Rectangle 8"/>
          <p:cNvSpPr/>
          <p:nvPr/>
        </p:nvSpPr>
        <p:spPr>
          <a:xfrm>
            <a:off x="7285355" y="4661217"/>
            <a:ext cx="1143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rPr>
              <a:t>Final Output</a:t>
            </a:r>
            <a:endParaRPr lang="en-US" sz="1400" dirty="0">
              <a:solidFill>
                <a:schemeClr val="accent4"/>
              </a:solidFill>
            </a:endParaRPr>
          </a:p>
        </p:txBody>
      </p:sp>
      <p:sp>
        <p:nvSpPr>
          <p:cNvPr id="10" name="Rectangle 9"/>
          <p:cNvSpPr/>
          <p:nvPr/>
        </p:nvSpPr>
        <p:spPr>
          <a:xfrm>
            <a:off x="3276600" y="3413898"/>
            <a:ext cx="990600" cy="6247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1" name="Rectangle 10"/>
          <p:cNvSpPr/>
          <p:nvPr/>
        </p:nvSpPr>
        <p:spPr>
          <a:xfrm>
            <a:off x="5943599" y="2667000"/>
            <a:ext cx="2484755" cy="6247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24532249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Add </a:t>
            </a:r>
            <a:r>
              <a:rPr lang="en-US" sz="2400" dirty="0"/>
              <a:t>related lookup card to the Merchandise object. Merchandise already has a lookup field that’s automatically generated, </a:t>
            </a:r>
            <a:r>
              <a:rPr lang="en-US" sz="2400" b="1" i="1" dirty="0"/>
              <a:t>‘Created by’, ‘Last Modified By</a:t>
            </a:r>
            <a:r>
              <a:rPr lang="en-US" sz="2400" b="1" i="1" dirty="0" smtClean="0"/>
              <a:t>’</a:t>
            </a:r>
            <a:r>
              <a:rPr lang="en-US" sz="2400" dirty="0" smtClean="0"/>
              <a:t> </a:t>
            </a:r>
            <a:r>
              <a:rPr lang="en-US" sz="2400" dirty="0"/>
              <a:t>so you can use that. </a:t>
            </a:r>
          </a:p>
          <a:p>
            <a:endParaRPr lang="en-US" dirty="0"/>
          </a:p>
        </p:txBody>
      </p:sp>
      <p:sp>
        <p:nvSpPr>
          <p:cNvPr id="3" name="Title 2"/>
          <p:cNvSpPr>
            <a:spLocks noGrp="1"/>
          </p:cNvSpPr>
          <p:nvPr>
            <p:ph type="title"/>
          </p:nvPr>
        </p:nvSpPr>
        <p:spPr/>
        <p:txBody>
          <a:bodyPr>
            <a:normAutofit fontScale="90000"/>
          </a:bodyPr>
          <a:lstStyle/>
          <a:p>
            <a:r>
              <a:rPr lang="en-US" dirty="0">
                <a:effectLst/>
              </a:rPr>
              <a:t>Add Mobile Cards to the Related Information Page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3162299"/>
            <a:ext cx="5562600" cy="1362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819400"/>
            <a:ext cx="2600960" cy="3856355"/>
          </a:xfrm>
          <a:prstGeom prst="rect">
            <a:avLst/>
          </a:prstGeom>
          <a:noFill/>
          <a:ln w="9525">
            <a:solidFill>
              <a:schemeClr val="tx1"/>
            </a:solidFill>
          </a:ln>
        </p:spPr>
      </p:pic>
      <p:sp>
        <p:nvSpPr>
          <p:cNvPr id="6" name="Rectangle 5"/>
          <p:cNvSpPr/>
          <p:nvPr/>
        </p:nvSpPr>
        <p:spPr>
          <a:xfrm>
            <a:off x="3230246" y="3695699"/>
            <a:ext cx="2484755" cy="82867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Rectangle 6"/>
          <p:cNvSpPr/>
          <p:nvPr/>
        </p:nvSpPr>
        <p:spPr>
          <a:xfrm>
            <a:off x="6482079" y="4191001"/>
            <a:ext cx="756921" cy="2361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Rectangle 7"/>
          <p:cNvSpPr/>
          <p:nvPr/>
        </p:nvSpPr>
        <p:spPr>
          <a:xfrm>
            <a:off x="6433175" y="5617192"/>
            <a:ext cx="1110625" cy="2361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8910555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033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Enable Social </a:t>
            </a:r>
            <a:r>
              <a:rPr lang="en-US" dirty="0" smtClean="0"/>
              <a:t>Collaboration</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4191000" cy="2971800"/>
          </a:xfrm>
          <a:prstGeom prst="rect">
            <a:avLst/>
          </a:prstGeom>
          <a:noFill/>
          <a:ln w="9525">
            <a:solidFill>
              <a:schemeClr val="tx1"/>
            </a:solidFill>
          </a:ln>
        </p:spPr>
      </p:pic>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3200400"/>
            <a:ext cx="5181600" cy="2362200"/>
          </a:xfrm>
          <a:prstGeom prst="rect">
            <a:avLst/>
          </a:prstGeom>
          <a:noFill/>
          <a:ln w="9525">
            <a:solidFill>
              <a:schemeClr val="tx1"/>
            </a:solid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781300"/>
            <a:ext cx="4277995" cy="3926039"/>
          </a:xfrm>
          <a:prstGeom prst="rect">
            <a:avLst/>
          </a:prstGeom>
          <a:noFill/>
          <a:ln w="9525">
            <a:solidFill>
              <a:schemeClr val="tx1"/>
            </a:solidFill>
          </a:ln>
        </p:spPr>
      </p:pic>
      <p:sp>
        <p:nvSpPr>
          <p:cNvPr id="7" name="Rectangle 6"/>
          <p:cNvSpPr/>
          <p:nvPr/>
        </p:nvSpPr>
        <p:spPr>
          <a:xfrm>
            <a:off x="285467" y="1981200"/>
            <a:ext cx="1771934" cy="6247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Rectangle 7"/>
          <p:cNvSpPr/>
          <p:nvPr/>
        </p:nvSpPr>
        <p:spPr>
          <a:xfrm>
            <a:off x="3124200" y="4423375"/>
            <a:ext cx="1828800" cy="3123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p:cNvSpPr/>
          <p:nvPr/>
        </p:nvSpPr>
        <p:spPr>
          <a:xfrm>
            <a:off x="4953000" y="3291701"/>
            <a:ext cx="3429000" cy="173749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42577038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Content Placeholder 2"/>
          <p:cNvSpPr>
            <a:spLocks noGrp="1"/>
          </p:cNvSpPr>
          <p:nvPr>
            <p:ph idx="1"/>
          </p:nvPr>
        </p:nvSpPr>
        <p:spPr>
          <a:xfrm>
            <a:off x="481013" y="1971677"/>
            <a:ext cx="8212137" cy="1938992"/>
          </a:xfrm>
        </p:spPr>
        <p:txBody>
          <a:bodyPr>
            <a:normAutofit fontScale="92500" lnSpcReduction="20000"/>
          </a:bodyPr>
          <a:lstStyle/>
          <a:p>
            <a:pPr eaLnBrk="1" hangingPunct="1"/>
            <a:r>
              <a:rPr lang="en-US" altLang="en-US" dirty="0" smtClean="0"/>
              <a:t>This module showed you </a:t>
            </a:r>
          </a:p>
          <a:p>
            <a:pPr lvl="3"/>
            <a:r>
              <a:rPr lang="en-US" altLang="en-US" dirty="0" smtClean="0"/>
              <a:t>Understand difference between standard and custom fields</a:t>
            </a:r>
          </a:p>
          <a:p>
            <a:pPr lvl="3"/>
            <a:r>
              <a:rPr lang="en-US" altLang="en-US" dirty="0" smtClean="0"/>
              <a:t>Understand how to configure Custom fields</a:t>
            </a:r>
          </a:p>
          <a:p>
            <a:pPr lvl="3"/>
            <a:r>
              <a:rPr lang="en-US" altLang="en-US" dirty="0" smtClean="0"/>
              <a:t>Understand how to configure Lookup fields, Auto Number, relationship using schema Builder, Picklist, Formula fields </a:t>
            </a:r>
          </a:p>
          <a:p>
            <a:pPr lvl="3"/>
            <a:r>
              <a:rPr lang="en-US" altLang="en-US" dirty="0" smtClean="0"/>
              <a:t>Understand what is field level security and how to configure it;</a:t>
            </a:r>
          </a:p>
          <a:p>
            <a:pPr eaLnBrk="1" hangingPunct="1"/>
            <a:endParaRPr lang="en-US" altLang="en-US" dirty="0" smtClean="0"/>
          </a:p>
        </p:txBody>
      </p:sp>
      <p:sp>
        <p:nvSpPr>
          <p:cNvPr id="68610" name="Title 1"/>
          <p:cNvSpPr>
            <a:spLocks noGrp="1"/>
          </p:cNvSpPr>
          <p:nvPr>
            <p:ph type="title"/>
          </p:nvPr>
        </p:nvSpPr>
        <p:spPr/>
        <p:txBody>
          <a:bodyPr/>
          <a:lstStyle/>
          <a:p>
            <a:pPr eaLnBrk="1" hangingPunct="1"/>
            <a:r>
              <a:rPr lang="en-US" altLang="en-US" smtClean="0"/>
              <a:t>Summary</a:t>
            </a:r>
          </a:p>
        </p:txBody>
      </p:sp>
    </p:spTree>
  </p:cSld>
  <p:clrMapOvr>
    <a:masterClrMapping/>
  </p:clrMapOvr>
  <p:transition>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919472"/>
          </a:xfrm>
        </p:spPr>
        <p:txBody>
          <a:bodyPr>
            <a:normAutofit fontScale="92500"/>
          </a:bodyPr>
          <a:lstStyle/>
          <a:p>
            <a:r>
              <a:rPr lang="en-US" sz="1400" b="1" dirty="0" smtClean="0"/>
              <a:t>1. A company needs </a:t>
            </a:r>
            <a:r>
              <a:rPr lang="en-US" sz="1400" b="1" dirty="0"/>
              <a:t>to track the manufacturer and model for specific car companies. How can the system administrator ensure that the manufacturer selected influences the values available for the model? </a:t>
            </a:r>
            <a:r>
              <a:rPr lang="en-US" sz="1400" dirty="0"/>
              <a:t/>
            </a:r>
            <a:br>
              <a:rPr lang="en-US" sz="1400" dirty="0"/>
            </a:br>
            <a:r>
              <a:rPr lang="en-US" sz="1400" dirty="0"/>
              <a:t>A. Create the manufacturer field as a dependent </a:t>
            </a:r>
            <a:r>
              <a:rPr lang="en-US" sz="1400" dirty="0" err="1"/>
              <a:t>picklist</a:t>
            </a:r>
            <a:r>
              <a:rPr lang="en-US" sz="1400" dirty="0"/>
              <a:t> and the model as a controlling </a:t>
            </a:r>
            <a:r>
              <a:rPr lang="en-US" sz="1400" dirty="0" err="1"/>
              <a:t>picklist</a:t>
            </a:r>
            <a:r>
              <a:rPr lang="en-US" sz="1400" dirty="0"/>
              <a:t>.</a:t>
            </a:r>
            <a:r>
              <a:rPr lang="en-US" sz="1400" dirty="0"/>
              <a:t/>
            </a:r>
            <a:br>
              <a:rPr lang="en-US" sz="1400" dirty="0"/>
            </a:br>
            <a:r>
              <a:rPr lang="en-US" sz="1400" dirty="0"/>
              <a:t>B. Create a lookup field from the manufacturer object to the model object.</a:t>
            </a:r>
            <a:r>
              <a:rPr lang="en-US" sz="1400" dirty="0"/>
              <a:t/>
            </a:r>
            <a:br>
              <a:rPr lang="en-US" sz="1400" dirty="0"/>
            </a:br>
            <a:r>
              <a:rPr lang="en-US" sz="1400" dirty="0"/>
              <a:t>C. Create the manufacturer field as a controlling </a:t>
            </a:r>
            <a:r>
              <a:rPr lang="en-US" sz="1400" dirty="0" err="1"/>
              <a:t>picklist</a:t>
            </a:r>
            <a:r>
              <a:rPr lang="en-US" sz="1400" dirty="0"/>
              <a:t> and the model as a dependent </a:t>
            </a:r>
            <a:r>
              <a:rPr lang="en-US" sz="1400" dirty="0" err="1"/>
              <a:t>picklist</a:t>
            </a:r>
            <a:r>
              <a:rPr lang="en-US" sz="1400" dirty="0"/>
              <a:t>.</a:t>
            </a:r>
            <a:r>
              <a:rPr lang="en-US" sz="1400" dirty="0"/>
              <a:t/>
            </a:r>
            <a:br>
              <a:rPr lang="en-US" sz="1400" dirty="0"/>
            </a:br>
            <a:r>
              <a:rPr lang="en-US" sz="1400" dirty="0"/>
              <a:t>D. Create a multi-select </a:t>
            </a:r>
            <a:r>
              <a:rPr lang="en-US" sz="1400" dirty="0" err="1"/>
              <a:t>picklist</a:t>
            </a:r>
            <a:r>
              <a:rPr lang="en-US" sz="1400" dirty="0"/>
              <a:t> field that includes both manufacturers and models</a:t>
            </a:r>
            <a:r>
              <a:rPr lang="en-US" sz="1400" dirty="0" smtClean="0"/>
              <a:t>.</a:t>
            </a:r>
          </a:p>
          <a:p>
            <a:endParaRPr lang="en-US" sz="1400" dirty="0"/>
          </a:p>
          <a:p>
            <a:r>
              <a:rPr lang="en-US" sz="1400" b="1" dirty="0" smtClean="0"/>
              <a:t>2. A </a:t>
            </a:r>
            <a:r>
              <a:rPr lang="en-US" sz="1400" b="1" dirty="0"/>
              <a:t>manager wants to calculate the number of days since an account was last contacted through email. Which field type should be used to accomplish this?</a:t>
            </a:r>
            <a:r>
              <a:rPr lang="en-US" sz="1400" b="1" dirty="0"/>
              <a:t/>
            </a:r>
            <a:br>
              <a:rPr lang="en-US" sz="1400" b="1" dirty="0"/>
            </a:br>
            <a:r>
              <a:rPr lang="en-US" sz="1400" dirty="0"/>
              <a:t>A. Formula</a:t>
            </a:r>
            <a:r>
              <a:rPr lang="en-US" sz="1400" dirty="0"/>
              <a:t/>
            </a:r>
            <a:br>
              <a:rPr lang="en-US" sz="1400" dirty="0"/>
            </a:br>
            <a:r>
              <a:rPr lang="en-US" sz="1400" dirty="0"/>
              <a:t>B. Number</a:t>
            </a:r>
            <a:r>
              <a:rPr lang="en-US" sz="1400" dirty="0"/>
              <a:t/>
            </a:r>
            <a:br>
              <a:rPr lang="en-US" sz="1400" dirty="0"/>
            </a:br>
            <a:r>
              <a:rPr lang="en-US" sz="1400" dirty="0"/>
              <a:t>C. Roll-up Summary</a:t>
            </a:r>
            <a:r>
              <a:rPr lang="en-US" sz="1400" dirty="0"/>
              <a:t/>
            </a:r>
            <a:br>
              <a:rPr lang="en-US" sz="1400" dirty="0"/>
            </a:br>
            <a:r>
              <a:rPr lang="en-US" sz="1400" dirty="0"/>
              <a:t>D. </a:t>
            </a:r>
            <a:r>
              <a:rPr lang="en-US" sz="1400" dirty="0" smtClean="0"/>
              <a:t>Date</a:t>
            </a:r>
          </a:p>
          <a:p>
            <a:endParaRPr lang="en-US" sz="1400" dirty="0"/>
          </a:p>
          <a:p>
            <a:r>
              <a:rPr lang="en-US" sz="1400" b="1" dirty="0" smtClean="0"/>
              <a:t>3. An </a:t>
            </a:r>
            <a:r>
              <a:rPr lang="en-US" sz="1400" b="1" dirty="0"/>
              <a:t>app builder would like to streamline the user experience by reflecting summarized calculations of specific fields on various objects. Which field types could be used in roll-up summary fields to accomplish this? Choose 3 answers</a:t>
            </a:r>
            <a:r>
              <a:rPr lang="en-US" sz="1400" b="1" dirty="0"/>
              <a:t/>
            </a:r>
            <a:br>
              <a:rPr lang="en-US" sz="1400" b="1" dirty="0"/>
            </a:br>
            <a:r>
              <a:rPr lang="en-US" sz="1400" dirty="0"/>
              <a:t>A. Currency</a:t>
            </a:r>
            <a:r>
              <a:rPr lang="en-US" sz="1400" dirty="0"/>
              <a:t/>
            </a:r>
            <a:br>
              <a:rPr lang="en-US" sz="1400" dirty="0"/>
            </a:br>
            <a:r>
              <a:rPr lang="en-US" sz="1400" dirty="0"/>
              <a:t>B. Percent</a:t>
            </a:r>
            <a:r>
              <a:rPr lang="en-US" sz="1400" dirty="0"/>
              <a:t/>
            </a:r>
            <a:br>
              <a:rPr lang="en-US" sz="1400" dirty="0"/>
            </a:br>
            <a:r>
              <a:rPr lang="en-US" sz="1400" dirty="0"/>
              <a:t>C. Date</a:t>
            </a:r>
            <a:r>
              <a:rPr lang="en-US" sz="1400" dirty="0"/>
              <a:t/>
            </a:r>
            <a:br>
              <a:rPr lang="en-US" sz="1400" dirty="0"/>
            </a:br>
            <a:r>
              <a:rPr lang="en-US" sz="1400" dirty="0"/>
              <a:t>D. Checkbox</a:t>
            </a:r>
            <a:r>
              <a:rPr lang="en-US" sz="1400" dirty="0"/>
              <a:t/>
            </a:r>
            <a:br>
              <a:rPr lang="en-US" sz="1400" dirty="0"/>
            </a:br>
            <a:r>
              <a:rPr lang="en-US" sz="1400" dirty="0"/>
              <a:t>E. Time</a:t>
            </a:r>
            <a:endParaRPr lang="en-US" sz="1400" dirty="0"/>
          </a:p>
        </p:txBody>
      </p:sp>
      <p:sp>
        <p:nvSpPr>
          <p:cNvPr id="3" name="Title 2"/>
          <p:cNvSpPr>
            <a:spLocks noGrp="1"/>
          </p:cNvSpPr>
          <p:nvPr>
            <p:ph type="title"/>
          </p:nvPr>
        </p:nvSpPr>
        <p:spPr/>
        <p:txBody>
          <a:bodyPr/>
          <a:lstStyle/>
          <a:p>
            <a:r>
              <a:rPr lang="en-US" dirty="0" smtClean="0"/>
              <a:t>Check Your Knowledge</a:t>
            </a:r>
            <a:endParaRPr lang="en-US" dirty="0"/>
          </a:p>
        </p:txBody>
      </p:sp>
    </p:spTree>
    <p:extLst>
      <p:ext uri="{BB962C8B-B14F-4D97-AF65-F5344CB8AC3E}">
        <p14:creationId xmlns:p14="http://schemas.microsoft.com/office/powerpoint/2010/main" val="5235129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919472"/>
          </a:xfrm>
        </p:spPr>
        <p:txBody>
          <a:bodyPr>
            <a:normAutofit lnSpcReduction="10000"/>
          </a:bodyPr>
          <a:lstStyle/>
          <a:p>
            <a:r>
              <a:rPr lang="en-US" sz="1400" b="1" dirty="0" smtClean="0"/>
              <a:t>4. What </a:t>
            </a:r>
            <a:r>
              <a:rPr lang="en-US" sz="1400" b="1" dirty="0"/>
              <a:t>is a true statement regarding roll-up summary fields? Choose 2 answers</a:t>
            </a:r>
            <a:r>
              <a:rPr lang="en-US" sz="1400" b="1" dirty="0"/>
              <a:t/>
            </a:r>
            <a:br>
              <a:rPr lang="en-US" sz="1400" b="1" dirty="0"/>
            </a:br>
            <a:r>
              <a:rPr lang="en-US" sz="1400" dirty="0"/>
              <a:t>A. Roll-up summary fields can only be created on the master of a master-detail relationship.</a:t>
            </a:r>
            <a:r>
              <a:rPr lang="en-US" sz="1400" dirty="0"/>
              <a:t/>
            </a:r>
            <a:br>
              <a:rPr lang="en-US" sz="1400" dirty="0"/>
            </a:br>
            <a:r>
              <a:rPr lang="en-US" sz="1400" dirty="0"/>
              <a:t>B. The roll-up summary field inherits the field – level security of the child object.</a:t>
            </a:r>
            <a:r>
              <a:rPr lang="en-US" sz="1400" dirty="0"/>
              <a:t/>
            </a:r>
            <a:br>
              <a:rPr lang="en-US" sz="1400" dirty="0"/>
            </a:br>
            <a:r>
              <a:rPr lang="en-US" sz="1400" dirty="0"/>
              <a:t>C. Changes to the value of a roll-up summary field column of roll-up summary filters.</a:t>
            </a:r>
            <a:r>
              <a:rPr lang="en-US" sz="1400" dirty="0"/>
              <a:t/>
            </a:r>
            <a:br>
              <a:rPr lang="en-US" sz="1400" dirty="0"/>
            </a:br>
            <a:r>
              <a:rPr lang="en-US" sz="1400" dirty="0"/>
              <a:t>D. Multi-select </a:t>
            </a:r>
            <a:r>
              <a:rPr lang="en-US" sz="1400" dirty="0" err="1"/>
              <a:t>picklist</a:t>
            </a:r>
            <a:r>
              <a:rPr lang="en-US" sz="1400" dirty="0"/>
              <a:t> fields can be used in the field column of roll-up summary </a:t>
            </a:r>
            <a:r>
              <a:rPr lang="en-US" sz="1400" dirty="0" smtClean="0"/>
              <a:t>filters</a:t>
            </a:r>
          </a:p>
          <a:p>
            <a:endParaRPr lang="en-US" sz="1400" dirty="0"/>
          </a:p>
          <a:p>
            <a:r>
              <a:rPr lang="en-US" sz="1400" b="1" dirty="0" smtClean="0"/>
              <a:t>5. </a:t>
            </a:r>
            <a:r>
              <a:rPr lang="en-US" sz="1400" b="1" dirty="0"/>
              <a:t>Universal Containers uses a custom object to track open job positions. They would like to automatically post updates on a record’s feed whenever a position stage is changed. Which social feature can be used to accomplish this?</a:t>
            </a:r>
            <a:r>
              <a:rPr lang="en-US" sz="1400" b="1" dirty="0"/>
              <a:t/>
            </a:r>
            <a:br>
              <a:rPr lang="en-US" sz="1400" b="1" dirty="0"/>
            </a:br>
            <a:r>
              <a:rPr lang="en-US" sz="1400" dirty="0"/>
              <a:t>A. Workflow rule</a:t>
            </a:r>
            <a:r>
              <a:rPr lang="en-US" sz="1400" dirty="0"/>
              <a:t/>
            </a:r>
            <a:br>
              <a:rPr lang="en-US" sz="1400" dirty="0"/>
            </a:br>
            <a:r>
              <a:rPr lang="en-US" sz="1400" dirty="0"/>
              <a:t>B. Feed Quick Action</a:t>
            </a:r>
            <a:r>
              <a:rPr lang="en-US" sz="1400" dirty="0"/>
              <a:t/>
            </a:r>
            <a:br>
              <a:rPr lang="en-US" sz="1400" dirty="0"/>
            </a:br>
            <a:r>
              <a:rPr lang="en-US" sz="1400" dirty="0"/>
              <a:t>C. Auto-response rule</a:t>
            </a:r>
            <a:r>
              <a:rPr lang="en-US" sz="1400" dirty="0"/>
              <a:t/>
            </a:r>
            <a:br>
              <a:rPr lang="en-US" sz="1400" dirty="0"/>
            </a:br>
            <a:r>
              <a:rPr lang="en-US" sz="1400" dirty="0"/>
              <a:t>D. Feed </a:t>
            </a:r>
            <a:r>
              <a:rPr lang="en-US" sz="1400" dirty="0" smtClean="0"/>
              <a:t>tracking</a:t>
            </a:r>
          </a:p>
          <a:p>
            <a:endParaRPr lang="en-US" sz="1400" dirty="0"/>
          </a:p>
          <a:p>
            <a:r>
              <a:rPr lang="en-US" sz="1400" b="1" dirty="0" smtClean="0"/>
              <a:t>6. </a:t>
            </a:r>
            <a:r>
              <a:rPr lang="en-US" sz="1400" b="1" dirty="0"/>
              <a:t>An app builder has been asked to provide users a way to identify a contact’s “preferred contact method” directly on the contact record. users need to be able to identify whether a phone number or an email, is the contact’s preferred communication method. which field type will allow the app builder to accomplish this with the fewest fields possible?</a:t>
            </a:r>
            <a:r>
              <a:rPr lang="en-US" sz="1400" b="1" dirty="0"/>
              <a:t/>
            </a:r>
            <a:br>
              <a:rPr lang="en-US" sz="1400" b="1" dirty="0"/>
            </a:br>
            <a:r>
              <a:rPr lang="en-US" sz="1400" dirty="0"/>
              <a:t>A. formula</a:t>
            </a:r>
            <a:r>
              <a:rPr lang="en-US" sz="1400" dirty="0"/>
              <a:t/>
            </a:r>
            <a:br>
              <a:rPr lang="en-US" sz="1400" dirty="0"/>
            </a:br>
            <a:r>
              <a:rPr lang="en-US" sz="1400" dirty="0"/>
              <a:t>B. checkboxes</a:t>
            </a:r>
            <a:r>
              <a:rPr lang="en-US" sz="1400" dirty="0"/>
              <a:t/>
            </a:r>
            <a:br>
              <a:rPr lang="en-US" sz="1400" dirty="0"/>
            </a:br>
            <a:r>
              <a:rPr lang="en-US" sz="1400" dirty="0"/>
              <a:t>C. </a:t>
            </a:r>
            <a:r>
              <a:rPr lang="en-US" sz="1400" dirty="0" err="1"/>
              <a:t>picklist</a:t>
            </a:r>
            <a:r>
              <a:rPr lang="en-US" sz="1400" dirty="0"/>
              <a:t/>
            </a:r>
            <a:br>
              <a:rPr lang="en-US" sz="1400" dirty="0"/>
            </a:br>
            <a:r>
              <a:rPr lang="en-US" sz="1400" dirty="0"/>
              <a:t>D. email</a:t>
            </a:r>
            <a:endParaRPr lang="en-US" sz="1400" dirty="0"/>
          </a:p>
        </p:txBody>
      </p:sp>
      <p:sp>
        <p:nvSpPr>
          <p:cNvPr id="3" name="Title 2"/>
          <p:cNvSpPr>
            <a:spLocks noGrp="1"/>
          </p:cNvSpPr>
          <p:nvPr>
            <p:ph type="title"/>
          </p:nvPr>
        </p:nvSpPr>
        <p:spPr/>
        <p:txBody>
          <a:bodyPr/>
          <a:lstStyle/>
          <a:p>
            <a:r>
              <a:rPr lang="en-US" dirty="0" smtClean="0"/>
              <a:t>Check Your Knowledge</a:t>
            </a:r>
            <a:endParaRPr lang="en-US" dirty="0"/>
          </a:p>
        </p:txBody>
      </p:sp>
    </p:spTree>
    <p:extLst>
      <p:ext uri="{BB962C8B-B14F-4D97-AF65-F5344CB8AC3E}">
        <p14:creationId xmlns:p14="http://schemas.microsoft.com/office/powerpoint/2010/main" val="14656367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366838" y="1527175"/>
            <a:ext cx="6729412" cy="492125"/>
          </a:xfrm>
        </p:spPr>
        <p:txBody>
          <a:bodyPr/>
          <a:lstStyle/>
          <a:p>
            <a:pPr>
              <a:defRPr/>
            </a:pPr>
            <a:r>
              <a:rPr altLang="en-US" smtClean="0"/>
              <a:t>Thank you</a:t>
            </a:r>
          </a:p>
        </p:txBody>
      </p:sp>
    </p:spTree>
    <p:extLst>
      <p:ext uri="{BB962C8B-B14F-4D97-AF65-F5344CB8AC3E}">
        <p14:creationId xmlns:p14="http://schemas.microsoft.com/office/powerpoint/2010/main" val="1938267340"/>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4"/>
          <p:cNvSpPr>
            <a:spLocks noGrp="1"/>
          </p:cNvSpPr>
          <p:nvPr>
            <p:ph sz="half" idx="1"/>
          </p:nvPr>
        </p:nvSpPr>
        <p:spPr>
          <a:xfrm>
            <a:off x="328497" y="1066800"/>
            <a:ext cx="8458200" cy="4800600"/>
          </a:xfrm>
        </p:spPr>
        <p:txBody>
          <a:bodyPr/>
          <a:lstStyle/>
          <a:p>
            <a:pPr marL="342900" lvl="1" indent="-342900">
              <a:buClr>
                <a:srgbClr val="BF1313"/>
              </a:buClr>
              <a:buFont typeface="Wingdings 3" panose="05040102010807070707" pitchFamily="18" charset="2"/>
              <a:buChar char="Ì"/>
            </a:pPr>
            <a:endParaRPr lang="en-US" altLang="en-US" sz="2000" dirty="0" smtClean="0"/>
          </a:p>
          <a:p>
            <a:pPr marL="342900" lvl="1" indent="-342900">
              <a:buClr>
                <a:srgbClr val="BF1313"/>
              </a:buClr>
              <a:buFont typeface="Wingdings 3" panose="05040102010807070707" pitchFamily="18" charset="2"/>
              <a:buChar char="Ì"/>
            </a:pPr>
            <a:r>
              <a:rPr lang="en-US" altLang="en-US" sz="2000" dirty="0"/>
              <a:t> If you don’t see Setup in the header, click your name, then select Setup</a:t>
            </a:r>
            <a:r>
              <a:rPr lang="en-US" altLang="en-US" sz="2000" dirty="0" smtClean="0"/>
              <a:t>.</a:t>
            </a:r>
          </a:p>
          <a:p>
            <a:pPr marL="342900" lvl="1" indent="-342900">
              <a:buClr>
                <a:srgbClr val="BF1313"/>
              </a:buClr>
              <a:buFont typeface="Wingdings 3" panose="05040102010807070707" pitchFamily="18" charset="2"/>
              <a:buChar char="Ì"/>
            </a:pPr>
            <a:endParaRPr lang="en-US" altLang="en-US" sz="2000" dirty="0"/>
          </a:p>
          <a:p>
            <a:pPr marL="342900" lvl="1" indent="-342900">
              <a:buClr>
                <a:srgbClr val="BF1313"/>
              </a:buClr>
              <a:buFont typeface="Wingdings 3" panose="05040102010807070707" pitchFamily="18" charset="2"/>
              <a:buChar char="Ì"/>
            </a:pPr>
            <a:endParaRPr lang="en-US" altLang="en-US" sz="2000" dirty="0" smtClean="0"/>
          </a:p>
          <a:p>
            <a:pPr marL="342900" lvl="1" indent="-342900">
              <a:buClr>
                <a:srgbClr val="BF1313"/>
              </a:buClr>
              <a:buFont typeface="Wingdings 3" panose="05040102010807070707" pitchFamily="18" charset="2"/>
              <a:buChar char="Ì"/>
            </a:pPr>
            <a:endParaRPr lang="en-US" altLang="en-US" sz="2000" dirty="0"/>
          </a:p>
          <a:p>
            <a:pPr marL="342900" lvl="1" indent="-342900">
              <a:buClr>
                <a:srgbClr val="BF1313"/>
              </a:buClr>
              <a:buFont typeface="Wingdings 3" panose="05040102010807070707" pitchFamily="18" charset="2"/>
              <a:buChar char="Ì"/>
            </a:pPr>
            <a:endParaRPr lang="en-US" altLang="en-US" sz="2000" dirty="0" smtClean="0"/>
          </a:p>
          <a:p>
            <a:r>
              <a:rPr lang="en-US" sz="2000" dirty="0"/>
              <a:t>Once you’re in the Setup area, you’ll see a menu on the left side of the page. Click Create &gt; Apps. </a:t>
            </a:r>
          </a:p>
          <a:p>
            <a:r>
              <a:rPr lang="en-US" sz="2000" dirty="0"/>
              <a:t>5. Click Quick Start.</a:t>
            </a:r>
          </a:p>
          <a:p>
            <a:pPr marL="342900" lvl="1" indent="-342900">
              <a:buClr>
                <a:srgbClr val="BF1313"/>
              </a:buClr>
              <a:buFont typeface="Wingdings 3" panose="05040102010807070707" pitchFamily="18" charset="2"/>
              <a:buChar char="Ì"/>
            </a:pPr>
            <a:endParaRPr lang="en-US" altLang="en-US" sz="2000" dirty="0"/>
          </a:p>
          <a:p>
            <a:pPr marL="342900" lvl="1" indent="-342900">
              <a:buClr>
                <a:srgbClr val="BF1313"/>
              </a:buClr>
              <a:buFont typeface="Wingdings 3" panose="05040102010807070707" pitchFamily="18" charset="2"/>
              <a:buChar char="Ì"/>
            </a:pPr>
            <a:endParaRPr lang="en-US" altLang="en-US" sz="2000" dirty="0"/>
          </a:p>
          <a:p>
            <a:pPr marL="342900" lvl="1" indent="-342900">
              <a:buClr>
                <a:srgbClr val="BF1313"/>
              </a:buClr>
              <a:buFont typeface="Wingdings 3" panose="05040102010807070707" pitchFamily="18" charset="2"/>
              <a:buChar char="Ì"/>
            </a:pPr>
            <a:endParaRPr lang="en-US" altLang="en-US" sz="2000" dirty="0" smtClean="0"/>
          </a:p>
          <a:p>
            <a:pPr marL="342900" lvl="1" indent="-342900">
              <a:buClr>
                <a:srgbClr val="BF1313"/>
              </a:buClr>
              <a:buFont typeface="Wingdings 3" panose="05040102010807070707" pitchFamily="18" charset="2"/>
              <a:buChar char="Ì"/>
            </a:pPr>
            <a:endParaRPr lang="en-US" altLang="en-US" sz="2000" dirty="0"/>
          </a:p>
          <a:p>
            <a:pPr marL="342900" lvl="1" indent="-342900">
              <a:buClr>
                <a:srgbClr val="BF1313"/>
              </a:buClr>
              <a:buFont typeface="Wingdings 3" panose="05040102010807070707" pitchFamily="18" charset="2"/>
              <a:buChar char="Ì"/>
            </a:pPr>
            <a:endParaRPr lang="en-US" altLang="en-US" sz="2000" dirty="0" smtClean="0"/>
          </a:p>
          <a:p>
            <a:pPr marL="342900" lvl="1" indent="-342900">
              <a:buClr>
                <a:srgbClr val="BF1313"/>
              </a:buClr>
              <a:buFont typeface="Wingdings 3" panose="05040102010807070707" pitchFamily="18" charset="2"/>
              <a:buChar char="Ì"/>
            </a:pPr>
            <a:endParaRPr lang="en-US" altLang="en-US" sz="2000" dirty="0"/>
          </a:p>
          <a:p>
            <a:pPr marL="342900" lvl="1" indent="-342900">
              <a:buClr>
                <a:srgbClr val="BF1313"/>
              </a:buClr>
              <a:buFont typeface="Wingdings 3" panose="05040102010807070707" pitchFamily="18" charset="2"/>
              <a:buChar char="Ì"/>
            </a:pPr>
            <a:endParaRPr lang="en-US" altLang="en-US" dirty="0" smtClean="0"/>
          </a:p>
          <a:p>
            <a:endParaRPr lang="en-US" altLang="en-US" sz="2000" dirty="0" smtClean="0"/>
          </a:p>
        </p:txBody>
      </p:sp>
      <p:sp>
        <p:nvSpPr>
          <p:cNvPr id="20482" name="Title 3"/>
          <p:cNvSpPr>
            <a:spLocks noGrp="1"/>
          </p:cNvSpPr>
          <p:nvPr>
            <p:ph type="title"/>
          </p:nvPr>
        </p:nvSpPr>
        <p:spPr/>
        <p:txBody>
          <a:bodyPr>
            <a:normAutofit fontScale="90000"/>
          </a:bodyPr>
          <a:lstStyle/>
          <a:p>
            <a:r>
              <a:rPr lang="en-US" altLang="en-US" dirty="0"/>
              <a:t> Create a Warehouse Custom App </a:t>
            </a:r>
            <a:endParaRPr lang="en-US" altLang="en-US" dirty="0" smtClean="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65564"/>
            <a:ext cx="76962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91000"/>
            <a:ext cx="5105400" cy="240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464035"/>
      </p:ext>
    </p:extLst>
  </p:cSld>
  <p:clrMapOvr>
    <a:masterClrMapping/>
  </p:clrMapOvr>
  <p:transition>
    <p:fade thruBlk="1"/>
  </p:transition>
  <p:timing>
    <p:tnLst>
      <p:par>
        <p:cTn id="1" dur="indefinite" restart="never" nodeType="tmRoot"/>
      </p:par>
    </p:tnLst>
  </p:timing>
</p:sld>
</file>

<file path=ppt/theme/_rels/theme11.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2.xml><?xml version="1.0" encoding="utf-8"?>
<a:theme xmlns:a="http://schemas.openxmlformats.org/drawingml/2006/main" name="3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2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15.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18.xml><?xml version="1.0" encoding="utf-8"?>
<a:theme xmlns:a="http://schemas.openxmlformats.org/drawingml/2006/main" name="4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5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4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23.xml><?xml version="1.0" encoding="utf-8"?>
<a:theme xmlns:a="http://schemas.openxmlformats.org/drawingml/2006/main" name="6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7.xml><?xml version="1.0" encoding="utf-8"?>
<a:theme xmlns:a="http://schemas.openxmlformats.org/drawingml/2006/main" name="1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Corporate Template_Tech Mahindra _2011</Template>
  <TotalTime>5524</TotalTime>
  <Words>4543</Words>
  <Application>Microsoft Office PowerPoint</Application>
  <PresentationFormat>On-screen Show (4:3)</PresentationFormat>
  <Paragraphs>476</Paragraphs>
  <Slides>89</Slides>
  <Notes>17</Notes>
  <HiddenSlides>0</HiddenSlides>
  <MMClips>0</MMClips>
  <ScaleCrop>false</ScaleCrop>
  <HeadingPairs>
    <vt:vector size="4" baseType="variant">
      <vt:variant>
        <vt:lpstr>Theme</vt:lpstr>
      </vt:variant>
      <vt:variant>
        <vt:i4>24</vt:i4>
      </vt:variant>
      <vt:variant>
        <vt:lpstr>Slide Titles</vt:lpstr>
      </vt:variant>
      <vt:variant>
        <vt:i4>89</vt:i4>
      </vt:variant>
    </vt:vector>
  </HeadingPairs>
  <TitlesOfParts>
    <vt:vector size="113" baseType="lpstr">
      <vt:lpstr>Corporate Template_Tech Mahindra _2011</vt:lpstr>
      <vt:lpstr>Custom Design</vt:lpstr>
      <vt:lpstr>1_Blank</vt:lpstr>
      <vt:lpstr>Default Design</vt:lpstr>
      <vt:lpstr>1_Default Design</vt:lpstr>
      <vt:lpstr>Blank</vt:lpstr>
      <vt:lpstr>1_Corporate Template_Tech Mahindra _2011</vt:lpstr>
      <vt:lpstr>1_Custom Design</vt:lpstr>
      <vt:lpstr>2_Corporate Template_Tech Mahindra _2011</vt:lpstr>
      <vt:lpstr>2_Custom Design</vt:lpstr>
      <vt:lpstr>Concourse</vt:lpstr>
      <vt:lpstr>3_Corporate Template_Tech Mahindra _2011</vt:lpstr>
      <vt:lpstr>3_Custom Design</vt:lpstr>
      <vt:lpstr>2_Blank</vt:lpstr>
      <vt:lpstr>2_Default Design</vt:lpstr>
      <vt:lpstr>3_Default Design</vt:lpstr>
      <vt:lpstr>3_Blank</vt:lpstr>
      <vt:lpstr>4_Corporate Template_Tech Mahindra _2011</vt:lpstr>
      <vt:lpstr>4_Custom Design</vt:lpstr>
      <vt:lpstr>5_Corporate Template_Tech Mahindra _2011</vt:lpstr>
      <vt:lpstr>5_Custom Design</vt:lpstr>
      <vt:lpstr>4_Blank</vt:lpstr>
      <vt:lpstr>6_Corporate Template_Tech Mahindra _2011</vt:lpstr>
      <vt:lpstr>6_Custom Design</vt:lpstr>
      <vt:lpstr> Salesforce Basic Customization </vt:lpstr>
      <vt:lpstr>Objective</vt:lpstr>
      <vt:lpstr>Why use Force.com:</vt:lpstr>
      <vt:lpstr>PowerPoint Presentation</vt:lpstr>
      <vt:lpstr>PowerPoint Presentation</vt:lpstr>
      <vt:lpstr>Warehouse Scenario</vt:lpstr>
      <vt:lpstr>Warehouse Scenario</vt:lpstr>
      <vt:lpstr> Create a Warehouse Custom App </vt:lpstr>
      <vt:lpstr> Create a Warehouse Custom App </vt:lpstr>
      <vt:lpstr>Create a Warehouse Custom App </vt:lpstr>
      <vt:lpstr> Create a Warehouse Custom App </vt:lpstr>
      <vt:lpstr>Custom Application</vt:lpstr>
      <vt:lpstr>Scenario 1: Create a Warehouse Custom App </vt:lpstr>
      <vt:lpstr>Salesforce Customization</vt:lpstr>
      <vt:lpstr>Creating Custom Fields</vt:lpstr>
      <vt:lpstr>PowerPoint Presentation</vt:lpstr>
      <vt:lpstr>PowerPoint Presentation</vt:lpstr>
      <vt:lpstr>PowerPoint Presentation</vt:lpstr>
      <vt:lpstr>PowerPoint Presentation</vt:lpstr>
      <vt:lpstr>Warehouse Scenario</vt:lpstr>
      <vt:lpstr>Scenario 2: Add Description, Price, and Total Inventory Fields </vt:lpstr>
      <vt:lpstr>Create the field of type ‘Text Area’</vt:lpstr>
      <vt:lpstr>Create the field of type ‘Text Area’</vt:lpstr>
      <vt:lpstr>Create the field of type ‘Currency’</vt:lpstr>
      <vt:lpstr>Create the field of type ‘Number’</vt:lpstr>
      <vt:lpstr>Scenario 2: Add Description, Price, and Total Inventory Fields </vt:lpstr>
      <vt:lpstr>Scenario 2: Add Description, Price, and Total Inventory Fields </vt:lpstr>
      <vt:lpstr>Create the field of type ‘Auto Number’</vt:lpstr>
      <vt:lpstr>Create the field of type ‘PickList’</vt:lpstr>
      <vt:lpstr>Create the ‘Status’ field of type ‘PickList’</vt:lpstr>
      <vt:lpstr>Create the field of type ‘Dependent PickList’</vt:lpstr>
      <vt:lpstr>Dependent and controlling Picklists</vt:lpstr>
      <vt:lpstr>Create the field of type ‘Dependent PickList’</vt:lpstr>
      <vt:lpstr>Create the field of type ‘Dependent PickList’</vt:lpstr>
      <vt:lpstr>Field Level Security (FLS)</vt:lpstr>
      <vt:lpstr>Field Level Security (FLS) Continue</vt:lpstr>
      <vt:lpstr>Field Level Security (FLS) Continue</vt:lpstr>
      <vt:lpstr>History Tracking</vt:lpstr>
      <vt:lpstr>History Tracking</vt:lpstr>
      <vt:lpstr>How are Database Relations defined in the Salesforce?</vt:lpstr>
      <vt:lpstr>Master-Detail relationships</vt:lpstr>
      <vt:lpstr>Master-Details relationship </vt:lpstr>
      <vt:lpstr>Look up Relationship</vt:lpstr>
      <vt:lpstr>Lookup fields / Relationship</vt:lpstr>
      <vt:lpstr>Look-up Relationship</vt:lpstr>
      <vt:lpstr>PowerPoint Presentation</vt:lpstr>
      <vt:lpstr>Self-Relationship</vt:lpstr>
      <vt:lpstr>Many to Many Relationship: Junction Object</vt:lpstr>
      <vt:lpstr>Hierarchical Relationship:</vt:lpstr>
      <vt:lpstr>Lookup Filter</vt:lpstr>
      <vt:lpstr>Scenario 3: Relate the Objects</vt:lpstr>
      <vt:lpstr>Scenario 4: Add Invoice Statements to the App</vt:lpstr>
      <vt:lpstr>Custom Tabs</vt:lpstr>
      <vt:lpstr>Add Invoice Statements to the App</vt:lpstr>
      <vt:lpstr> Formula Fields   </vt:lpstr>
      <vt:lpstr>Creating Formula Fields </vt:lpstr>
      <vt:lpstr>Calculate a Value for Each Line Item</vt:lpstr>
      <vt:lpstr>Creating Formula Fields – Advanced Formula </vt:lpstr>
      <vt:lpstr>Creating Formula Fields – Advanced Formula </vt:lpstr>
      <vt:lpstr>Creating Formula Fields – Advanced Formula </vt:lpstr>
      <vt:lpstr>Roll-Up Summary Field</vt:lpstr>
      <vt:lpstr>Roll-Up Summary Field</vt:lpstr>
      <vt:lpstr>Schema Builder</vt:lpstr>
      <vt:lpstr>Working with Schema Builder</vt:lpstr>
      <vt:lpstr>Working with Schema Builder</vt:lpstr>
      <vt:lpstr>Working with Schema Builder</vt:lpstr>
      <vt:lpstr>Salesforce Customization</vt:lpstr>
      <vt:lpstr>Page Layouts</vt:lpstr>
      <vt:lpstr>Page Layouts</vt:lpstr>
      <vt:lpstr>Understand a Page Layout </vt:lpstr>
      <vt:lpstr>Page Layouts</vt:lpstr>
      <vt:lpstr>Page Layouts - Steps</vt:lpstr>
      <vt:lpstr>Page Layouts - Steps</vt:lpstr>
      <vt:lpstr>Page Layouts - Steps</vt:lpstr>
      <vt:lpstr>Page Layouts - Steps</vt:lpstr>
      <vt:lpstr>Page Layouts - Steps</vt:lpstr>
      <vt:lpstr>Scenario 5: CUSTOMIZE A USER INTERFACE</vt:lpstr>
      <vt:lpstr>Scenario 6: Modify a Page Layout</vt:lpstr>
      <vt:lpstr>Scenario 7: Edit a Mini Page Layout</vt:lpstr>
      <vt:lpstr>PowerPoint Presentation</vt:lpstr>
      <vt:lpstr>Customize a Layout for Mobile Access</vt:lpstr>
      <vt:lpstr>Create a compact layout</vt:lpstr>
      <vt:lpstr>Add Mobile Cards to the Related Information Page </vt:lpstr>
      <vt:lpstr>PowerPoint Presentation</vt:lpstr>
      <vt:lpstr>Enable Social Collaboration</vt:lpstr>
      <vt:lpstr>Summary</vt:lpstr>
      <vt:lpstr>Check Your Knowledge</vt:lpstr>
      <vt:lpstr>Check Your Knowledge</vt:lpstr>
      <vt:lpstr>Thank you</vt:lpstr>
    </vt:vector>
  </TitlesOfParts>
  <Company>TechMahindra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Dipti Belwalkar</dc:creator>
  <cp:lastModifiedBy>Dipti Anjarlekar</cp:lastModifiedBy>
  <cp:revision>129</cp:revision>
  <dcterms:created xsi:type="dcterms:W3CDTF">2013-07-09T08:22:38Z</dcterms:created>
  <dcterms:modified xsi:type="dcterms:W3CDTF">2019-05-26T08:54:57Z</dcterms:modified>
</cp:coreProperties>
</file>